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60" r:id="rId2"/>
    <p:sldId id="263" r:id="rId3"/>
    <p:sldId id="307" r:id="rId4"/>
    <p:sldId id="271" r:id="rId5"/>
    <p:sldId id="272" r:id="rId6"/>
    <p:sldId id="306" r:id="rId7"/>
    <p:sldId id="305" r:id="rId8"/>
    <p:sldId id="308" r:id="rId9"/>
    <p:sldId id="273" r:id="rId10"/>
    <p:sldId id="310" r:id="rId11"/>
    <p:sldId id="274" r:id="rId12"/>
    <p:sldId id="311" r:id="rId13"/>
    <p:sldId id="304" r:id="rId14"/>
    <p:sldId id="275" r:id="rId15"/>
    <p:sldId id="276" r:id="rId16"/>
    <p:sldId id="277" r:id="rId17"/>
    <p:sldId id="278" r:id="rId18"/>
    <p:sldId id="279" r:id="rId19"/>
    <p:sldId id="280" r:id="rId20"/>
    <p:sldId id="312" r:id="rId21"/>
    <p:sldId id="281" r:id="rId22"/>
    <p:sldId id="282" r:id="rId23"/>
    <p:sldId id="283" r:id="rId24"/>
    <p:sldId id="284" r:id="rId25"/>
    <p:sldId id="313"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Lst>
  <p:sldSz cx="9144000" cy="6858000" type="screen4x3"/>
  <p:notesSz cx="6858000" cy="9144000"/>
  <p:custDataLst>
    <p:tags r:id="rId47"/>
  </p:custDataLst>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461A0"/>
    <a:srgbClr val="122256"/>
    <a:srgbClr val="033C8F"/>
    <a:srgbClr val="0671BA"/>
    <a:srgbClr val="009ED6"/>
    <a:srgbClr val="5DD5FF"/>
    <a:srgbClr val="0062AC"/>
    <a:srgbClr val="0066F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364" autoAdjust="0"/>
  </p:normalViewPr>
  <p:slideViewPr>
    <p:cSldViewPr>
      <p:cViewPr varScale="1">
        <p:scale>
          <a:sx n="97" d="100"/>
          <a:sy n="97" d="100"/>
        </p:scale>
        <p:origin x="-300" y="-10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2C6793-E24E-4D21-8558-7C8F05DD0B17}" type="datetimeFigureOut">
              <a:rPr lang="tr-TR" smtClean="0"/>
              <a:pPr/>
              <a:t>04.05.2015</a:t>
            </a:fld>
            <a:endParaRPr lang="tr-TR"/>
          </a:p>
        </p:txBody>
      </p:sp>
      <p:sp>
        <p:nvSpPr>
          <p:cNvPr id="4" name="Slayt Görüntüsü Yer Tutucusu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6" name="Altbilgi Yer Tutucusu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A1B350-4CCD-43EE-AE93-147E76821C70}" type="slidenum">
              <a:rPr lang="tr-TR" smtClean="0"/>
              <a:pPr/>
              <a:t>‹#›</a:t>
            </a:fld>
            <a:endParaRPr lang="tr-TR"/>
          </a:p>
        </p:txBody>
      </p:sp>
    </p:spTree>
    <p:extLst>
      <p:ext uri="{BB962C8B-B14F-4D97-AF65-F5344CB8AC3E}">
        <p14:creationId xmlns="" xmlns:p14="http://schemas.microsoft.com/office/powerpoint/2010/main" val="18360356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p:cNvSpPr>
            <a:spLocks noGrp="1"/>
          </p:cNvSpPr>
          <p:nvPr>
            <p:ph type="ctrTitle"/>
          </p:nvPr>
        </p:nvSpPr>
        <p:spPr>
          <a:xfrm>
            <a:off x="685800" y="2130425"/>
            <a:ext cx="7772400" cy="1470025"/>
          </a:xfrm>
        </p:spPr>
        <p:txBody>
          <a:bodyPr/>
          <a:lstStyle/>
          <a:p>
            <a:r>
              <a:rPr lang="tr-TR" smtClean="0"/>
              <a:t>Asıl başlık stili için tıklatın</a:t>
            </a:r>
            <a:endParaRPr lang="tr-TR"/>
          </a:p>
        </p:txBody>
      </p:sp>
      <p:sp>
        <p:nvSpPr>
          <p:cNvPr id="3" name="Alt Başlık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tr-TR" smtClean="0"/>
              <a:t>Asıl alt başlık stilini düzenlemek için tıklatın</a:t>
            </a:r>
            <a:endParaRPr lang="tr-TR"/>
          </a:p>
        </p:txBody>
      </p:sp>
      <p:sp>
        <p:nvSpPr>
          <p:cNvPr id="4" name="日期占位符 3"/>
          <p:cNvSpPr>
            <a:spLocks noGrp="1" noChangeArrowheads="1"/>
          </p:cNvSpPr>
          <p:nvPr>
            <p:ph type="dt" sz="half" idx="10"/>
          </p:nvPr>
        </p:nvSpPr>
        <p:spPr>
          <a:ln/>
        </p:spPr>
        <p:txBody>
          <a:bodyPr/>
          <a:lstStyle>
            <a:lvl1pPr>
              <a:defRPr/>
            </a:lvl1pPr>
          </a:lstStyle>
          <a:p>
            <a:pPr>
              <a:defRPr/>
            </a:pPr>
            <a:fld id="{24C02004-FC69-45A5-BAB1-3D80D5202FEC}" type="datetimeFigureOut">
              <a:rPr lang="zh-CN" altLang="en-US"/>
              <a:pPr>
                <a:defRPr/>
              </a:pPr>
              <a:t>2015/5/4</a:t>
            </a:fld>
            <a:endParaRPr lang="en-US" altLang="zh-CN"/>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0DD54B60-6B14-4A89-B1AE-8A64B0F49918}" type="slidenum">
              <a:rPr lang="zh-CN" altLang="en-US"/>
              <a:pPr>
                <a:defRPr/>
              </a:pPr>
              <a:t>‹#›</a:t>
            </a:fld>
            <a:endParaRPr lang="en-US" altLang="zh-CN"/>
          </a:p>
        </p:txBody>
      </p:sp>
    </p:spTree>
    <p:extLst>
      <p:ext uri="{BB962C8B-B14F-4D97-AF65-F5344CB8AC3E}">
        <p14:creationId xmlns="" xmlns:p14="http://schemas.microsoft.com/office/powerpoint/2010/main" val="2566112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smtClean="0"/>
              <a:t>Asıl başlık stili için tıklatın</a:t>
            </a:r>
            <a:endParaRPr lang="tr-TR"/>
          </a:p>
        </p:txBody>
      </p:sp>
      <p:sp>
        <p:nvSpPr>
          <p:cNvPr id="3" name="Dikey Metin Yer Tutucusu 2"/>
          <p:cNvSpPr>
            <a:spLocks noGrp="1"/>
          </p:cNvSpPr>
          <p:nvPr>
            <p:ph type="body" orient="vert" idx="1"/>
          </p:nvPr>
        </p:nvSpPr>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日期占位符 3"/>
          <p:cNvSpPr>
            <a:spLocks noGrp="1" noChangeArrowheads="1"/>
          </p:cNvSpPr>
          <p:nvPr>
            <p:ph type="dt" sz="half" idx="10"/>
          </p:nvPr>
        </p:nvSpPr>
        <p:spPr>
          <a:ln/>
        </p:spPr>
        <p:txBody>
          <a:bodyPr/>
          <a:lstStyle>
            <a:lvl1pPr>
              <a:defRPr/>
            </a:lvl1pPr>
          </a:lstStyle>
          <a:p>
            <a:pPr>
              <a:defRPr/>
            </a:pPr>
            <a:fld id="{76A14926-32A1-49E6-B17D-F1A29A038C6E}" type="datetimeFigureOut">
              <a:rPr lang="zh-CN" altLang="en-US"/>
              <a:pPr>
                <a:defRPr/>
              </a:pPr>
              <a:t>2015/5/4</a:t>
            </a:fld>
            <a:endParaRPr lang="en-US" altLang="zh-CN"/>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4E2C92E4-E473-4D42-B2FF-503BC7CACE18}" type="slidenum">
              <a:rPr lang="zh-CN" altLang="en-US"/>
              <a:pPr>
                <a:defRPr/>
              </a:pPr>
              <a:t>‹#›</a:t>
            </a:fld>
            <a:endParaRPr lang="en-US" altLang="zh-CN"/>
          </a:p>
        </p:txBody>
      </p:sp>
    </p:spTree>
    <p:extLst>
      <p:ext uri="{BB962C8B-B14F-4D97-AF65-F5344CB8AC3E}">
        <p14:creationId xmlns="" xmlns:p14="http://schemas.microsoft.com/office/powerpoint/2010/main" val="3247621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6629400" y="642938"/>
            <a:ext cx="2057400" cy="5483225"/>
          </a:xfrm>
        </p:spPr>
        <p:txBody>
          <a:bodyPr vert="eaVert"/>
          <a:lstStyle/>
          <a:p>
            <a:r>
              <a:rPr lang="tr-TR" smtClean="0"/>
              <a:t>Asıl başlık stili için tıklatın</a:t>
            </a:r>
            <a:endParaRPr lang="tr-TR"/>
          </a:p>
        </p:txBody>
      </p:sp>
      <p:sp>
        <p:nvSpPr>
          <p:cNvPr id="3" name="Dikey Metin Yer Tutucusu 2"/>
          <p:cNvSpPr>
            <a:spLocks noGrp="1"/>
          </p:cNvSpPr>
          <p:nvPr>
            <p:ph type="body" orient="vert" idx="1"/>
          </p:nvPr>
        </p:nvSpPr>
        <p:spPr>
          <a:xfrm>
            <a:off x="457200" y="642938"/>
            <a:ext cx="6019800" cy="5483225"/>
          </a:xfrm>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日期占位符 3"/>
          <p:cNvSpPr>
            <a:spLocks noGrp="1" noChangeArrowheads="1"/>
          </p:cNvSpPr>
          <p:nvPr>
            <p:ph type="dt" sz="half" idx="10"/>
          </p:nvPr>
        </p:nvSpPr>
        <p:spPr>
          <a:ln/>
        </p:spPr>
        <p:txBody>
          <a:bodyPr/>
          <a:lstStyle>
            <a:lvl1pPr>
              <a:defRPr/>
            </a:lvl1pPr>
          </a:lstStyle>
          <a:p>
            <a:pPr>
              <a:defRPr/>
            </a:pPr>
            <a:fld id="{68168DA5-E576-4DA1-A13F-419BE859CDE4}" type="datetimeFigureOut">
              <a:rPr lang="zh-CN" altLang="en-US"/>
              <a:pPr>
                <a:defRPr/>
              </a:pPr>
              <a:t>2015/5/4</a:t>
            </a:fld>
            <a:endParaRPr lang="en-US" altLang="zh-CN"/>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5B9713EA-E648-4D55-9DFC-1EDDF8B2C750}" type="slidenum">
              <a:rPr lang="zh-CN" altLang="en-US"/>
              <a:pPr>
                <a:defRPr/>
              </a:pPr>
              <a:t>‹#›</a:t>
            </a:fld>
            <a:endParaRPr lang="en-US" altLang="zh-CN"/>
          </a:p>
        </p:txBody>
      </p:sp>
    </p:spTree>
    <p:extLst>
      <p:ext uri="{BB962C8B-B14F-4D97-AF65-F5344CB8AC3E}">
        <p14:creationId xmlns="" xmlns:p14="http://schemas.microsoft.com/office/powerpoint/2010/main" val="3647043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İçerik">
    <p:spTree>
      <p:nvGrpSpPr>
        <p:cNvPr id="1" name=""/>
        <p:cNvGrpSpPr/>
        <p:nvPr/>
      </p:nvGrpSpPr>
      <p:grpSpPr>
        <a:xfrm>
          <a:off x="0" y="0"/>
          <a:ext cx="0" cy="0"/>
          <a:chOff x="0" y="0"/>
          <a:chExt cx="0" cy="0"/>
        </a:xfrm>
      </p:grpSpPr>
      <p:sp>
        <p:nvSpPr>
          <p:cNvPr id="2" name="İçerik Yer Tutucusu 1"/>
          <p:cNvSpPr>
            <a:spLocks noGrp="1"/>
          </p:cNvSpPr>
          <p:nvPr>
            <p:ph/>
          </p:nvPr>
        </p:nvSpPr>
        <p:spPr>
          <a:xfrm>
            <a:off x="457200" y="642938"/>
            <a:ext cx="8229600" cy="5483225"/>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3" name="日期占位符 3"/>
          <p:cNvSpPr>
            <a:spLocks noGrp="1" noChangeArrowheads="1"/>
          </p:cNvSpPr>
          <p:nvPr>
            <p:ph type="dt" sz="half" idx="10"/>
          </p:nvPr>
        </p:nvSpPr>
        <p:spPr>
          <a:ln/>
        </p:spPr>
        <p:txBody>
          <a:bodyPr/>
          <a:lstStyle>
            <a:lvl1pPr>
              <a:defRPr/>
            </a:lvl1pPr>
          </a:lstStyle>
          <a:p>
            <a:pPr>
              <a:defRPr/>
            </a:pPr>
            <a:fld id="{D78DCD79-1F02-4552-A55A-760372E9FCD5}" type="datetimeFigureOut">
              <a:rPr lang="zh-CN" altLang="en-US"/>
              <a:pPr>
                <a:defRPr/>
              </a:pPr>
              <a:t>2015/5/4</a:t>
            </a:fld>
            <a:endParaRPr lang="en-US" altLang="zh-CN"/>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552C8A78-E037-42A7-A1BA-2A16BA0D1261}" type="slidenum">
              <a:rPr lang="zh-CN" altLang="en-US"/>
              <a:pPr>
                <a:defRPr/>
              </a:pPr>
              <a:t>‹#›</a:t>
            </a:fld>
            <a:endParaRPr lang="en-US" altLang="zh-CN"/>
          </a:p>
        </p:txBody>
      </p:sp>
    </p:spTree>
    <p:extLst>
      <p:ext uri="{BB962C8B-B14F-4D97-AF65-F5344CB8AC3E}">
        <p14:creationId xmlns="" xmlns:p14="http://schemas.microsoft.com/office/powerpoint/2010/main" val="159872908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日期占位符 3"/>
          <p:cNvSpPr>
            <a:spLocks noGrp="1" noChangeArrowheads="1"/>
          </p:cNvSpPr>
          <p:nvPr>
            <p:ph type="dt" sz="half" idx="10"/>
          </p:nvPr>
        </p:nvSpPr>
        <p:spPr>
          <a:ln/>
        </p:spPr>
        <p:txBody>
          <a:bodyPr/>
          <a:lstStyle>
            <a:lvl1pPr>
              <a:defRPr/>
            </a:lvl1pPr>
          </a:lstStyle>
          <a:p>
            <a:pPr>
              <a:defRPr/>
            </a:pPr>
            <a:fld id="{354A3643-B8E9-48B2-A05F-9CA70682D201}" type="datetimeFigureOut">
              <a:rPr lang="zh-CN" altLang="en-US"/>
              <a:pPr>
                <a:defRPr/>
              </a:pPr>
              <a:t>2015/5/4</a:t>
            </a:fld>
            <a:endParaRPr lang="en-US" altLang="zh-CN"/>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624E1F55-E4D5-4DBD-A8C4-286C54B0A690}" type="slidenum">
              <a:rPr lang="zh-CN" altLang="en-US"/>
              <a:pPr>
                <a:defRPr/>
              </a:pPr>
              <a:t>‹#›</a:t>
            </a:fld>
            <a:endParaRPr lang="en-US" altLang="zh-CN"/>
          </a:p>
        </p:txBody>
      </p:sp>
    </p:spTree>
    <p:extLst>
      <p:ext uri="{BB962C8B-B14F-4D97-AF65-F5344CB8AC3E}">
        <p14:creationId xmlns="" xmlns:p14="http://schemas.microsoft.com/office/powerpoint/2010/main" val="32356422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Başlık 1"/>
          <p:cNvSpPr>
            <a:spLocks noGrp="1"/>
          </p:cNvSpPr>
          <p:nvPr>
            <p:ph type="title"/>
          </p:nvPr>
        </p:nvSpPr>
        <p:spPr>
          <a:xfrm>
            <a:off x="722313" y="4406900"/>
            <a:ext cx="7772400" cy="1362075"/>
          </a:xfrm>
        </p:spPr>
        <p:txBody>
          <a:bodyPr anchor="t"/>
          <a:lstStyle>
            <a:lvl1pPr algn="l">
              <a:defRPr sz="4000" b="1" cap="all"/>
            </a:lvl1pPr>
          </a:lstStyle>
          <a:p>
            <a:r>
              <a:rPr lang="tr-TR" smtClean="0"/>
              <a:t>Asıl başlık stili için tıklatın</a:t>
            </a:r>
            <a:endParaRPr lang="tr-TR"/>
          </a:p>
        </p:txBody>
      </p:sp>
      <p:sp>
        <p:nvSpPr>
          <p:cNvPr id="3" name="Metin Yer Tutucusu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tr-TR" smtClean="0"/>
              <a:t>Asıl metin stillerini düzenlemek için tıklatın</a:t>
            </a:r>
          </a:p>
        </p:txBody>
      </p:sp>
      <p:sp>
        <p:nvSpPr>
          <p:cNvPr id="4" name="日期占位符 3"/>
          <p:cNvSpPr>
            <a:spLocks noGrp="1" noChangeArrowheads="1"/>
          </p:cNvSpPr>
          <p:nvPr>
            <p:ph type="dt" sz="half" idx="10"/>
          </p:nvPr>
        </p:nvSpPr>
        <p:spPr>
          <a:ln/>
        </p:spPr>
        <p:txBody>
          <a:bodyPr/>
          <a:lstStyle>
            <a:lvl1pPr>
              <a:defRPr/>
            </a:lvl1pPr>
          </a:lstStyle>
          <a:p>
            <a:pPr>
              <a:defRPr/>
            </a:pPr>
            <a:fld id="{261D7B39-2422-4CE0-B3A5-A584DC30AB5F}" type="datetimeFigureOut">
              <a:rPr lang="zh-CN" altLang="en-US"/>
              <a:pPr>
                <a:defRPr/>
              </a:pPr>
              <a:t>2015/5/4</a:t>
            </a:fld>
            <a:endParaRPr lang="en-US" altLang="zh-CN"/>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81C589A9-4959-48FC-9E70-88858407AA52}" type="slidenum">
              <a:rPr lang="zh-CN" altLang="en-US"/>
              <a:pPr>
                <a:defRPr/>
              </a:pPr>
              <a:t>‹#›</a:t>
            </a:fld>
            <a:endParaRPr lang="en-US" altLang="zh-CN"/>
          </a:p>
        </p:txBody>
      </p:sp>
    </p:spTree>
    <p:extLst>
      <p:ext uri="{BB962C8B-B14F-4D97-AF65-F5344CB8AC3E}">
        <p14:creationId xmlns="" xmlns:p14="http://schemas.microsoft.com/office/powerpoint/2010/main" val="1960785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İçerik Yer Tutucus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日期占位符 3"/>
          <p:cNvSpPr>
            <a:spLocks noGrp="1" noChangeArrowheads="1"/>
          </p:cNvSpPr>
          <p:nvPr>
            <p:ph type="dt" sz="half" idx="10"/>
          </p:nvPr>
        </p:nvSpPr>
        <p:spPr>
          <a:ln/>
        </p:spPr>
        <p:txBody>
          <a:bodyPr/>
          <a:lstStyle>
            <a:lvl1pPr>
              <a:defRPr/>
            </a:lvl1pPr>
          </a:lstStyle>
          <a:p>
            <a:pPr>
              <a:defRPr/>
            </a:pPr>
            <a:fld id="{30E58F76-28C3-4419-B5E9-FA8B3C858855}" type="datetimeFigureOut">
              <a:rPr lang="zh-CN" altLang="en-US"/>
              <a:pPr>
                <a:defRPr/>
              </a:pPr>
              <a:t>2015/5/4</a:t>
            </a:fld>
            <a:endParaRPr lang="en-US" altLang="zh-CN"/>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5290505C-A16D-4BAA-915A-F4B40216F56F}" type="slidenum">
              <a:rPr lang="zh-CN" altLang="en-US"/>
              <a:pPr>
                <a:defRPr/>
              </a:pPr>
              <a:t>‹#›</a:t>
            </a:fld>
            <a:endParaRPr lang="en-US" altLang="zh-CN"/>
          </a:p>
        </p:txBody>
      </p:sp>
    </p:spTree>
    <p:extLst>
      <p:ext uri="{BB962C8B-B14F-4D97-AF65-F5344CB8AC3E}">
        <p14:creationId xmlns="" xmlns:p14="http://schemas.microsoft.com/office/powerpoint/2010/main" val="233253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p:cNvSpPr>
            <a:spLocks noGrp="1"/>
          </p:cNvSpPr>
          <p:nvPr>
            <p:ph type="title"/>
          </p:nvPr>
        </p:nvSpPr>
        <p:spPr>
          <a:xfrm>
            <a:off x="457200" y="274638"/>
            <a:ext cx="8229600" cy="1143000"/>
          </a:xfrm>
        </p:spPr>
        <p:txBody>
          <a:bodyPr/>
          <a:lstStyle>
            <a:lvl1pPr>
              <a:defRPr/>
            </a:lvl1pPr>
          </a:lstStyle>
          <a:p>
            <a:r>
              <a:rPr lang="tr-TR" smtClean="0"/>
              <a:t>Asıl başlık stili için tıklatın</a:t>
            </a:r>
            <a:endParaRPr lang="tr-TR"/>
          </a:p>
        </p:txBody>
      </p:sp>
      <p:sp>
        <p:nvSpPr>
          <p:cNvPr id="3" name="Metin Yer Tutucusu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İçerik Yer Tutucus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Metin Yer Tutucusu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İçerik Yer Tutucus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7" name="日期占位符 3"/>
          <p:cNvSpPr>
            <a:spLocks noGrp="1" noChangeArrowheads="1"/>
          </p:cNvSpPr>
          <p:nvPr>
            <p:ph type="dt" sz="half" idx="10"/>
          </p:nvPr>
        </p:nvSpPr>
        <p:spPr>
          <a:ln/>
        </p:spPr>
        <p:txBody>
          <a:bodyPr/>
          <a:lstStyle>
            <a:lvl1pPr>
              <a:defRPr/>
            </a:lvl1pPr>
          </a:lstStyle>
          <a:p>
            <a:pPr>
              <a:defRPr/>
            </a:pPr>
            <a:fld id="{6D74B122-6266-45F3-9CEC-4364DBE5B2E2}" type="datetimeFigureOut">
              <a:rPr lang="zh-CN" altLang="en-US"/>
              <a:pPr>
                <a:defRPr/>
              </a:pPr>
              <a:t>2015/5/4</a:t>
            </a:fld>
            <a:endParaRPr lang="en-US" altLang="zh-CN"/>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EE40876D-4387-4745-BC0B-C463DD5338E5}" type="slidenum">
              <a:rPr lang="zh-CN" altLang="en-US"/>
              <a:pPr>
                <a:defRPr/>
              </a:pPr>
              <a:t>‹#›</a:t>
            </a:fld>
            <a:endParaRPr lang="en-US" altLang="zh-CN"/>
          </a:p>
        </p:txBody>
      </p:sp>
    </p:spTree>
    <p:extLst>
      <p:ext uri="{BB962C8B-B14F-4D97-AF65-F5344CB8AC3E}">
        <p14:creationId xmlns="" xmlns:p14="http://schemas.microsoft.com/office/powerpoint/2010/main" val="3615337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smtClean="0"/>
              <a:t>Asıl başlık stili için tıklatın</a:t>
            </a:r>
            <a:endParaRPr lang="tr-TR"/>
          </a:p>
        </p:txBody>
      </p:sp>
      <p:sp>
        <p:nvSpPr>
          <p:cNvPr id="3" name="日期占位符 3"/>
          <p:cNvSpPr>
            <a:spLocks noGrp="1" noChangeArrowheads="1"/>
          </p:cNvSpPr>
          <p:nvPr>
            <p:ph type="dt" sz="half" idx="10"/>
          </p:nvPr>
        </p:nvSpPr>
        <p:spPr>
          <a:ln/>
        </p:spPr>
        <p:txBody>
          <a:bodyPr/>
          <a:lstStyle>
            <a:lvl1pPr>
              <a:defRPr/>
            </a:lvl1pPr>
          </a:lstStyle>
          <a:p>
            <a:pPr>
              <a:defRPr/>
            </a:pPr>
            <a:fld id="{64520A3A-B5B4-4EF7-B3B4-A44ADA5ED634}" type="datetimeFigureOut">
              <a:rPr lang="zh-CN" altLang="en-US"/>
              <a:pPr>
                <a:defRPr/>
              </a:pPr>
              <a:t>2015/5/4</a:t>
            </a:fld>
            <a:endParaRPr lang="en-US" altLang="zh-CN"/>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CEA72A3F-E548-431C-9381-9BBD96C13EF8}" type="slidenum">
              <a:rPr lang="zh-CN" altLang="en-US"/>
              <a:pPr>
                <a:defRPr/>
              </a:pPr>
              <a:t>‹#›</a:t>
            </a:fld>
            <a:endParaRPr lang="en-US" altLang="zh-CN"/>
          </a:p>
        </p:txBody>
      </p:sp>
    </p:spTree>
    <p:extLst>
      <p:ext uri="{BB962C8B-B14F-4D97-AF65-F5344CB8AC3E}">
        <p14:creationId xmlns="" xmlns:p14="http://schemas.microsoft.com/office/powerpoint/2010/main" val="4058223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4A2A214D-DAB2-40C2-855A-C2229DED20B6}" type="datetimeFigureOut">
              <a:rPr lang="zh-CN" altLang="en-US"/>
              <a:pPr>
                <a:defRPr/>
              </a:pPr>
              <a:t>2015/5/4</a:t>
            </a:fld>
            <a:endParaRPr lang="en-US" altLang="zh-CN"/>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02C05718-C8B1-428A-B63A-D9F6DAD05A76}" type="slidenum">
              <a:rPr lang="zh-CN" altLang="en-US"/>
              <a:pPr>
                <a:defRPr/>
              </a:pPr>
              <a:t>‹#›</a:t>
            </a:fld>
            <a:endParaRPr lang="en-US" altLang="zh-CN"/>
          </a:p>
        </p:txBody>
      </p:sp>
    </p:spTree>
    <p:extLst>
      <p:ext uri="{BB962C8B-B14F-4D97-AF65-F5344CB8AC3E}">
        <p14:creationId xmlns="" xmlns:p14="http://schemas.microsoft.com/office/powerpoint/2010/main" val="219327986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p:cNvSpPr>
            <a:spLocks noGrp="1"/>
          </p:cNvSpPr>
          <p:nvPr>
            <p:ph type="title"/>
          </p:nvPr>
        </p:nvSpPr>
        <p:spPr>
          <a:xfrm>
            <a:off x="457200" y="273050"/>
            <a:ext cx="3008313" cy="1162050"/>
          </a:xfrm>
        </p:spPr>
        <p:txBody>
          <a:bodyPr anchor="b"/>
          <a:lstStyle>
            <a:lvl1pPr algn="l">
              <a:defRPr sz="2000" b="1"/>
            </a:lvl1pPr>
          </a:lstStyle>
          <a:p>
            <a:r>
              <a:rPr lang="tr-TR" smtClean="0"/>
              <a:t>Asıl başlık stili için tıklatın</a:t>
            </a:r>
            <a:endParaRPr lang="tr-TR"/>
          </a:p>
        </p:txBody>
      </p:sp>
      <p:sp>
        <p:nvSpPr>
          <p:cNvPr id="3" name="İçerik Yer Tutucus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Metin Yer Tutucusu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日期占位符 3"/>
          <p:cNvSpPr>
            <a:spLocks noGrp="1" noChangeArrowheads="1"/>
          </p:cNvSpPr>
          <p:nvPr>
            <p:ph type="dt" sz="half" idx="10"/>
          </p:nvPr>
        </p:nvSpPr>
        <p:spPr>
          <a:ln/>
        </p:spPr>
        <p:txBody>
          <a:bodyPr/>
          <a:lstStyle>
            <a:lvl1pPr>
              <a:defRPr/>
            </a:lvl1pPr>
          </a:lstStyle>
          <a:p>
            <a:pPr>
              <a:defRPr/>
            </a:pPr>
            <a:fld id="{C7144986-2B7E-4E5B-875A-F822A0260D46}" type="datetimeFigureOut">
              <a:rPr lang="zh-CN" altLang="en-US"/>
              <a:pPr>
                <a:defRPr/>
              </a:pPr>
              <a:t>2015/5/4</a:t>
            </a:fld>
            <a:endParaRPr lang="en-US" altLang="zh-CN"/>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906C9F91-5B54-40D0-A948-F4A5F17F9761}" type="slidenum">
              <a:rPr lang="zh-CN" altLang="en-US"/>
              <a:pPr>
                <a:defRPr/>
              </a:pPr>
              <a:t>‹#›</a:t>
            </a:fld>
            <a:endParaRPr lang="en-US" altLang="zh-CN"/>
          </a:p>
        </p:txBody>
      </p:sp>
    </p:spTree>
    <p:extLst>
      <p:ext uri="{BB962C8B-B14F-4D97-AF65-F5344CB8AC3E}">
        <p14:creationId xmlns="" xmlns:p14="http://schemas.microsoft.com/office/powerpoint/2010/main" val="508760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p:cNvSpPr>
            <a:spLocks noGrp="1"/>
          </p:cNvSpPr>
          <p:nvPr>
            <p:ph type="title"/>
          </p:nvPr>
        </p:nvSpPr>
        <p:spPr>
          <a:xfrm>
            <a:off x="1792288" y="4800600"/>
            <a:ext cx="5486400" cy="566738"/>
          </a:xfrm>
        </p:spPr>
        <p:txBody>
          <a:bodyPr anchor="b"/>
          <a:lstStyle>
            <a:lvl1pPr algn="l">
              <a:defRPr sz="2000" b="1"/>
            </a:lvl1pPr>
          </a:lstStyle>
          <a:p>
            <a:r>
              <a:rPr lang="tr-TR" smtClean="0"/>
              <a:t>Asıl başlık stili için tıklatın</a:t>
            </a:r>
            <a:endParaRPr lang="tr-TR"/>
          </a:p>
        </p:txBody>
      </p:sp>
      <p:sp>
        <p:nvSpPr>
          <p:cNvPr id="3" name="Resim Yer Tutucusu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tr-TR" noProof="0" smtClean="0"/>
          </a:p>
        </p:txBody>
      </p:sp>
      <p:sp>
        <p:nvSpPr>
          <p:cNvPr id="4" name="Metin Yer Tutucusu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日期占位符 3"/>
          <p:cNvSpPr>
            <a:spLocks noGrp="1" noChangeArrowheads="1"/>
          </p:cNvSpPr>
          <p:nvPr>
            <p:ph type="dt" sz="half" idx="10"/>
          </p:nvPr>
        </p:nvSpPr>
        <p:spPr>
          <a:ln/>
        </p:spPr>
        <p:txBody>
          <a:bodyPr/>
          <a:lstStyle>
            <a:lvl1pPr>
              <a:defRPr/>
            </a:lvl1pPr>
          </a:lstStyle>
          <a:p>
            <a:pPr>
              <a:defRPr/>
            </a:pPr>
            <a:fld id="{921B567A-DB85-4E2D-B9B8-B1B880C79526}" type="datetimeFigureOut">
              <a:rPr lang="zh-CN" altLang="en-US"/>
              <a:pPr>
                <a:defRPr/>
              </a:pPr>
              <a:t>2015/5/4</a:t>
            </a:fld>
            <a:endParaRPr lang="en-US" altLang="zh-CN"/>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D902C4A2-9290-457B-998D-2DBECBF9BC85}" type="slidenum">
              <a:rPr lang="zh-CN" altLang="en-US"/>
              <a:pPr>
                <a:defRPr/>
              </a:pPr>
              <a:t>‹#›</a:t>
            </a:fld>
            <a:endParaRPr lang="en-US" altLang="zh-CN"/>
          </a:p>
        </p:txBody>
      </p:sp>
    </p:spTree>
    <p:extLst>
      <p:ext uri="{BB962C8B-B14F-4D97-AF65-F5344CB8AC3E}">
        <p14:creationId xmlns="" xmlns:p14="http://schemas.microsoft.com/office/powerpoint/2010/main" val="2159418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1026" name="Picture 3" descr="C:\Documents and Settings\鱼不愚\桌面\未标题-1副本.jpg"/>
          <p:cNvPicPr>
            <a:picLocks noChangeAspect="1" noChangeArrowheads="1"/>
          </p:cNvPicPr>
          <p:nvPr userDrawn="1"/>
        </p:nvPicPr>
        <p:blipFill>
          <a:blip r:embed="rId14" cstate="print">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7" name="标题占位符 1"/>
          <p:cNvSpPr>
            <a:spLocks noGrp="1" noChangeArrowheads="1"/>
          </p:cNvSpPr>
          <p:nvPr>
            <p:ph type="title"/>
          </p:nvPr>
        </p:nvSpPr>
        <p:spPr bwMode="auto">
          <a:xfrm>
            <a:off x="457200" y="642938"/>
            <a:ext cx="8229600" cy="774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tr-TR" smtClean="0"/>
              <a:t>单击此处编辑母版标题样式</a:t>
            </a:r>
          </a:p>
        </p:txBody>
      </p:sp>
      <p:sp>
        <p:nvSpPr>
          <p:cNvPr id="1028" name="文本占位符 2"/>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tr-TR" smtClean="0"/>
          </a:p>
        </p:txBody>
      </p:sp>
      <p:sp>
        <p:nvSpPr>
          <p:cNvPr id="1029" name="日期占位符 3"/>
          <p:cNvSpPr>
            <a:spLocks noGrp="1" noChangeArrowheads="1"/>
          </p:cNvSpPr>
          <p:nvPr>
            <p:ph type="dt" sz="half" idx="2"/>
          </p:nvPr>
        </p:nvSpPr>
        <p:spPr bwMode="auto">
          <a:xfrm>
            <a:off x="457200" y="6356350"/>
            <a:ext cx="2133600" cy="365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1200" smtClean="0">
                <a:solidFill>
                  <a:srgbClr val="898989"/>
                </a:solidFill>
                <a:latin typeface="Calibri" pitchFamily="34" charset="0"/>
              </a:defRPr>
            </a:lvl1pPr>
          </a:lstStyle>
          <a:p>
            <a:pPr>
              <a:defRPr/>
            </a:pPr>
            <a:fld id="{DE77CE9E-DD8C-45EA-BE26-A1D790CD1FA9}" type="datetimeFigureOut">
              <a:rPr lang="zh-CN" altLang="en-US"/>
              <a:pPr>
                <a:defRPr/>
              </a:pPr>
              <a:t>2015/5/4</a:t>
            </a:fld>
            <a:endParaRPr lang="en-US" altLang="zh-CN"/>
          </a:p>
        </p:txBody>
      </p:sp>
      <p:sp>
        <p:nvSpPr>
          <p:cNvPr id="1030" name="页脚占位符 4"/>
          <p:cNvSpPr>
            <a:spLocks noGrp="1" noChangeArrowheads="1"/>
          </p:cNvSpPr>
          <p:nvPr>
            <p:ph type="ftr" sz="quarter" idx="3"/>
          </p:nvPr>
        </p:nvSpPr>
        <p:spPr bwMode="auto">
          <a:xfrm>
            <a:off x="3124200" y="6356350"/>
            <a:ext cx="2895600" cy="365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smtClean="0">
                <a:solidFill>
                  <a:srgbClr val="898989"/>
                </a:solidFill>
                <a:latin typeface="Calibri" pitchFamily="34" charset="0"/>
              </a:defRPr>
            </a:lvl1pPr>
          </a:lstStyle>
          <a:p>
            <a:pPr>
              <a:defRPr/>
            </a:pPr>
            <a:endParaRPr lang="zh-CN" altLang="en-US"/>
          </a:p>
        </p:txBody>
      </p:sp>
      <p:sp>
        <p:nvSpPr>
          <p:cNvPr id="1031" name="灯片编号占位符 5"/>
          <p:cNvSpPr>
            <a:spLocks noGrp="1" noChangeArrowheads="1"/>
          </p:cNvSpPr>
          <p:nvPr>
            <p:ph type="sldNum" sz="quarter" idx="4"/>
          </p:nvPr>
        </p:nvSpPr>
        <p:spPr bwMode="auto">
          <a:xfrm>
            <a:off x="6553200" y="6356350"/>
            <a:ext cx="2133600" cy="365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smtClean="0">
                <a:solidFill>
                  <a:srgbClr val="898989"/>
                </a:solidFill>
                <a:latin typeface="Calibri" pitchFamily="34" charset="0"/>
              </a:defRPr>
            </a:lvl1pPr>
          </a:lstStyle>
          <a:p>
            <a:pPr>
              <a:defRPr/>
            </a:pPr>
            <a:fld id="{42A0109F-1ED6-4682-9BC2-E7C38D730332}"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l" rtl="0" eaLnBrk="0" fontAlgn="base" hangingPunct="0">
        <a:spcBef>
          <a:spcPct val="0"/>
        </a:spcBef>
        <a:spcAft>
          <a:spcPct val="0"/>
        </a:spcAft>
        <a:defRPr sz="3200">
          <a:solidFill>
            <a:schemeClr val="tx1"/>
          </a:solidFill>
          <a:latin typeface="+mj-lt"/>
          <a:ea typeface="+mj-ea"/>
          <a:cs typeface="+mj-cs"/>
        </a:defRPr>
      </a:lvl1pPr>
      <a:lvl2pPr algn="l" rtl="0" eaLnBrk="0" fontAlgn="base" hangingPunct="0">
        <a:spcBef>
          <a:spcPct val="0"/>
        </a:spcBef>
        <a:spcAft>
          <a:spcPct val="0"/>
        </a:spcAft>
        <a:defRPr sz="3200">
          <a:solidFill>
            <a:schemeClr val="tx1"/>
          </a:solidFill>
          <a:latin typeface="经典特宋简" pitchFamily="1" charset="-122"/>
          <a:ea typeface="经典特宋简" pitchFamily="1" charset="-122"/>
        </a:defRPr>
      </a:lvl2pPr>
      <a:lvl3pPr algn="l" rtl="0" eaLnBrk="0" fontAlgn="base" hangingPunct="0">
        <a:spcBef>
          <a:spcPct val="0"/>
        </a:spcBef>
        <a:spcAft>
          <a:spcPct val="0"/>
        </a:spcAft>
        <a:defRPr sz="3200">
          <a:solidFill>
            <a:schemeClr val="tx1"/>
          </a:solidFill>
          <a:latin typeface="经典特宋简" pitchFamily="1" charset="-122"/>
          <a:ea typeface="经典特宋简" pitchFamily="1" charset="-122"/>
        </a:defRPr>
      </a:lvl3pPr>
      <a:lvl4pPr algn="l" rtl="0" eaLnBrk="0" fontAlgn="base" hangingPunct="0">
        <a:spcBef>
          <a:spcPct val="0"/>
        </a:spcBef>
        <a:spcAft>
          <a:spcPct val="0"/>
        </a:spcAft>
        <a:defRPr sz="3200">
          <a:solidFill>
            <a:schemeClr val="tx1"/>
          </a:solidFill>
          <a:latin typeface="经典特宋简" pitchFamily="1" charset="-122"/>
          <a:ea typeface="经典特宋简" pitchFamily="1" charset="-122"/>
        </a:defRPr>
      </a:lvl4pPr>
      <a:lvl5pPr algn="l" rtl="0" eaLnBrk="0" fontAlgn="base" hangingPunct="0">
        <a:spcBef>
          <a:spcPct val="0"/>
        </a:spcBef>
        <a:spcAft>
          <a:spcPct val="0"/>
        </a:spcAft>
        <a:defRPr sz="3200">
          <a:solidFill>
            <a:schemeClr val="tx1"/>
          </a:solidFill>
          <a:latin typeface="经典特宋简" pitchFamily="1" charset="-122"/>
          <a:ea typeface="经典特宋简" pitchFamily="1" charset="-122"/>
        </a:defRPr>
      </a:lvl5pPr>
      <a:lvl6pPr marL="457200" algn="l" rtl="0" eaLnBrk="0" fontAlgn="base" hangingPunct="0">
        <a:spcBef>
          <a:spcPct val="0"/>
        </a:spcBef>
        <a:spcAft>
          <a:spcPct val="0"/>
        </a:spcAft>
        <a:defRPr sz="3200">
          <a:solidFill>
            <a:schemeClr val="tx1"/>
          </a:solidFill>
          <a:latin typeface="经典特宋简" pitchFamily="1" charset="-122"/>
          <a:ea typeface="经典特宋简" pitchFamily="1" charset="-122"/>
        </a:defRPr>
      </a:lvl6pPr>
      <a:lvl7pPr marL="914400" algn="l" rtl="0" eaLnBrk="0" fontAlgn="base" hangingPunct="0">
        <a:spcBef>
          <a:spcPct val="0"/>
        </a:spcBef>
        <a:spcAft>
          <a:spcPct val="0"/>
        </a:spcAft>
        <a:defRPr sz="3200">
          <a:solidFill>
            <a:schemeClr val="tx1"/>
          </a:solidFill>
          <a:latin typeface="经典特宋简" pitchFamily="1" charset="-122"/>
          <a:ea typeface="经典特宋简" pitchFamily="1" charset="-122"/>
        </a:defRPr>
      </a:lvl7pPr>
      <a:lvl8pPr marL="1371600" algn="l" rtl="0" eaLnBrk="0" fontAlgn="base" hangingPunct="0">
        <a:spcBef>
          <a:spcPct val="0"/>
        </a:spcBef>
        <a:spcAft>
          <a:spcPct val="0"/>
        </a:spcAft>
        <a:defRPr sz="3200">
          <a:solidFill>
            <a:schemeClr val="tx1"/>
          </a:solidFill>
          <a:latin typeface="经典特宋简" pitchFamily="1" charset="-122"/>
          <a:ea typeface="经典特宋简" pitchFamily="1" charset="-122"/>
        </a:defRPr>
      </a:lvl8pPr>
      <a:lvl9pPr marL="1828800" algn="l" rtl="0" eaLnBrk="0" fontAlgn="base" hangingPunct="0">
        <a:spcBef>
          <a:spcPct val="0"/>
        </a:spcBef>
        <a:spcAft>
          <a:spcPct val="0"/>
        </a:spcAft>
        <a:defRPr sz="3200">
          <a:solidFill>
            <a:schemeClr val="tx1"/>
          </a:solidFill>
          <a:latin typeface="经典特宋简" pitchFamily="1" charset="-122"/>
          <a:ea typeface="经典特宋简" pitchFamily="1" charset="-122"/>
        </a:defRPr>
      </a:lvl9pPr>
    </p:titleStyle>
    <p:bodyStyle>
      <a:lvl1pPr marL="342900" indent="-342900" algn="l" rtl="0" eaLnBrk="0" fontAlgn="base" hangingPunct="0">
        <a:spcBef>
          <a:spcPct val="20000"/>
        </a:spcBef>
        <a:spcAft>
          <a:spcPct val="0"/>
        </a:spcAft>
        <a:buFont typeface="Arial" pitchFamily="34" charset="0"/>
        <a:defRPr sz="20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a:solidFill>
            <a:schemeClr val="tx1"/>
          </a:solidFill>
          <a:latin typeface="Calibri" pitchFamily="34" charset="0"/>
          <a:ea typeface="宋体" pitchFamily="2" charset="-122"/>
        </a:defRPr>
      </a:lvl2pPr>
      <a:lvl3pPr marL="1143000" indent="-228600" algn="l" rtl="0" eaLnBrk="0" fontAlgn="base" hangingPunct="0">
        <a:spcBef>
          <a:spcPct val="20000"/>
        </a:spcBef>
        <a:spcAft>
          <a:spcPct val="0"/>
        </a:spcAft>
        <a:buFont typeface="Arial" pitchFamily="34" charset="0"/>
        <a:buChar char="•"/>
        <a:defRPr sz="2400">
          <a:solidFill>
            <a:schemeClr val="tx1"/>
          </a:solidFill>
          <a:latin typeface="Calibri" pitchFamily="34" charset="0"/>
          <a:ea typeface="宋体" pitchFamily="2" charset="-122"/>
        </a:defRPr>
      </a:lvl3pPr>
      <a:lvl4pPr marL="1600200" indent="-228600" algn="l" rtl="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4pPr>
      <a:lvl5pPr marL="2057400" indent="-228600" algn="l" rtl="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jpeg"/></Relationships>
</file>

<file path=ppt/slides/_rels/slide3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3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 Id="rId5" Type="http://schemas.openxmlformats.org/officeDocument/2006/relationships/image" Target="../media/image50.jpeg"/><Relationship Id="rId4" Type="http://schemas.openxmlformats.org/officeDocument/2006/relationships/image" Target="../media/image49.jpeg"/></Relationships>
</file>

<file path=ppt/slides/_rels/slide3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3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4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4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圆角矩形 4"/>
          <p:cNvSpPr>
            <a:spLocks noChangeArrowheads="1"/>
          </p:cNvSpPr>
          <p:nvPr/>
        </p:nvSpPr>
        <p:spPr bwMode="auto">
          <a:xfrm>
            <a:off x="2917825" y="2022475"/>
            <a:ext cx="3743325" cy="282575"/>
          </a:xfrm>
          <a:prstGeom prst="roundRect">
            <a:avLst>
              <a:gd name="adj" fmla="val 16667"/>
            </a:avLst>
          </a:prstGeom>
          <a:solidFill>
            <a:srgbClr val="0062AC"/>
          </a:solidFill>
          <a:ln w="25400">
            <a:solidFill>
              <a:srgbClr val="00B0F0"/>
            </a:solidFill>
            <a:round/>
            <a:headEnd/>
            <a:tailEnd/>
          </a:ln>
          <a:effectLst>
            <a:outerShdw dist="38100" dir="2700000" algn="ctr" rotWithShape="0">
              <a:srgbClr val="000000">
                <a:alpha val="37999"/>
              </a:srgbClr>
            </a:outerShdw>
          </a:effectLst>
        </p:spPr>
        <p:txBody>
          <a:bodyPr anchor="ctr"/>
          <a:lstStyle/>
          <a:p>
            <a:pPr algn="ctr"/>
            <a:endParaRPr lang="zh-CN" altLang="en-US">
              <a:solidFill>
                <a:srgbClr val="FFFFFF"/>
              </a:solidFill>
              <a:latin typeface="Arial Unicode MS" pitchFamily="34" charset="-128"/>
              <a:ea typeface="Arial Unicode MS" pitchFamily="34" charset="-128"/>
              <a:cs typeface="Arial Unicode MS" pitchFamily="34" charset="-128"/>
            </a:endParaRPr>
          </a:p>
        </p:txBody>
      </p:sp>
      <p:pic>
        <p:nvPicPr>
          <p:cNvPr id="2051" name="Picture 2" descr="C:\Documents and Settings\鱼不愚\桌面\3dicon1_zcool.com.cn [转换].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l="38753" r="35728" b="62553"/>
          <a:stretch>
            <a:fillRect/>
          </a:stretch>
        </p:blipFill>
        <p:spPr bwMode="auto">
          <a:xfrm>
            <a:off x="2628900" y="1700213"/>
            <a:ext cx="679450" cy="739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52" name="TextBox 5"/>
          <p:cNvSpPr txBox="1">
            <a:spLocks noChangeArrowheads="1"/>
          </p:cNvSpPr>
          <p:nvPr/>
        </p:nvSpPr>
        <p:spPr bwMode="auto">
          <a:xfrm>
            <a:off x="2736850" y="2003425"/>
            <a:ext cx="50482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tr-TR" sz="1600">
                <a:solidFill>
                  <a:srgbClr val="0070C0"/>
                </a:solidFill>
                <a:latin typeface="Calibri" pitchFamily="34" charset="0"/>
              </a:rPr>
              <a:t>8.1</a:t>
            </a:r>
            <a:endParaRPr lang="en-US" sz="1600">
              <a:solidFill>
                <a:srgbClr val="0070C0"/>
              </a:solidFill>
              <a:latin typeface="Calibri" pitchFamily="34" charset="0"/>
            </a:endParaRPr>
          </a:p>
        </p:txBody>
      </p:sp>
      <p:sp>
        <p:nvSpPr>
          <p:cNvPr id="2053" name="内容占位符 2"/>
          <p:cNvSpPr>
            <a:spLocks noGrp="1"/>
          </p:cNvSpPr>
          <p:nvPr>
            <p:ph idx="4294967295"/>
          </p:nvPr>
        </p:nvSpPr>
        <p:spPr>
          <a:xfrm>
            <a:off x="3203575" y="1989138"/>
            <a:ext cx="3384550" cy="360362"/>
          </a:xfrm>
        </p:spPr>
        <p:txBody>
          <a:bodyPr/>
          <a:lstStyle/>
          <a:p>
            <a:pPr marL="0" indent="0" algn="ctr" eaLnBrk="1" hangingPunct="1"/>
            <a:r>
              <a:rPr lang="tr-TR" altLang="zh-CN" sz="1600" smtClean="0">
                <a:solidFill>
                  <a:schemeClr val="bg1"/>
                </a:solidFill>
                <a:latin typeface="Arial" pitchFamily="34" charset="0"/>
              </a:rPr>
              <a:t>Koşullu Olasılık</a:t>
            </a:r>
            <a:endParaRPr lang="en-US" altLang="zh-CN" sz="1600" smtClean="0">
              <a:solidFill>
                <a:schemeClr val="bg1"/>
              </a:solidFill>
              <a:latin typeface="Arial" pitchFamily="34" charset="0"/>
            </a:endParaRPr>
          </a:p>
        </p:txBody>
      </p:sp>
      <p:sp>
        <p:nvSpPr>
          <p:cNvPr id="2054" name="Text Box 15"/>
          <p:cNvSpPr txBox="1">
            <a:spLocks noChangeArrowheads="1"/>
          </p:cNvSpPr>
          <p:nvPr/>
        </p:nvSpPr>
        <p:spPr bwMode="auto">
          <a:xfrm>
            <a:off x="395288" y="836613"/>
            <a:ext cx="8353425" cy="854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pPr>
            <a:r>
              <a:rPr lang="tr-TR" altLang="zh-CN" sz="2700" b="1">
                <a:solidFill>
                  <a:srgbClr val="0070C0"/>
                </a:solidFill>
              </a:rPr>
              <a:t>İSTATİSTİKSEL SINIFLANDIRMA MODELLERİ</a:t>
            </a:r>
            <a:r>
              <a:rPr lang="tr-TR" altLang="zh-CN" sz="2700">
                <a:solidFill>
                  <a:srgbClr val="0070C0"/>
                </a:solidFill>
              </a:rPr>
              <a:t> </a:t>
            </a:r>
            <a:r>
              <a:rPr lang="tr-TR" altLang="zh-CN" sz="2300">
                <a:solidFill>
                  <a:srgbClr val="0070C0"/>
                </a:solidFill>
              </a:rPr>
              <a:t>Bayes Sınıflandırıcılar ve Bayes Ağları</a:t>
            </a:r>
            <a:endParaRPr lang="tr-TR" sz="2300">
              <a:solidFill>
                <a:srgbClr val="0070C0"/>
              </a:solidFill>
            </a:endParaRPr>
          </a:p>
        </p:txBody>
      </p:sp>
      <p:sp>
        <p:nvSpPr>
          <p:cNvPr id="2055" name="圆角矩形 4"/>
          <p:cNvSpPr>
            <a:spLocks noChangeArrowheads="1"/>
          </p:cNvSpPr>
          <p:nvPr/>
        </p:nvSpPr>
        <p:spPr bwMode="auto">
          <a:xfrm>
            <a:off x="2989263" y="2741613"/>
            <a:ext cx="3673475" cy="282575"/>
          </a:xfrm>
          <a:prstGeom prst="roundRect">
            <a:avLst>
              <a:gd name="adj" fmla="val 16667"/>
            </a:avLst>
          </a:prstGeom>
          <a:solidFill>
            <a:srgbClr val="0062AC"/>
          </a:solidFill>
          <a:ln w="25400">
            <a:solidFill>
              <a:srgbClr val="00B0F0"/>
            </a:solidFill>
            <a:round/>
            <a:headEnd/>
            <a:tailEnd/>
          </a:ln>
          <a:effectLst>
            <a:outerShdw dist="38100" dir="2700000" algn="ctr" rotWithShape="0">
              <a:srgbClr val="000000">
                <a:alpha val="37999"/>
              </a:srgbClr>
            </a:outerShdw>
          </a:effectLst>
        </p:spPr>
        <p:txBody>
          <a:bodyPr anchor="ctr"/>
          <a:lstStyle/>
          <a:p>
            <a:pPr algn="ctr"/>
            <a:endParaRPr lang="zh-CN" altLang="en-US">
              <a:solidFill>
                <a:srgbClr val="FFFFFF"/>
              </a:solidFill>
              <a:latin typeface="Arial Unicode MS" pitchFamily="34" charset="-128"/>
              <a:ea typeface="Arial Unicode MS" pitchFamily="34" charset="-128"/>
              <a:cs typeface="Arial Unicode MS" pitchFamily="34" charset="-128"/>
            </a:endParaRPr>
          </a:p>
        </p:txBody>
      </p:sp>
      <p:sp>
        <p:nvSpPr>
          <p:cNvPr id="2056" name="内容占位符 2"/>
          <p:cNvSpPr>
            <a:spLocks/>
          </p:cNvSpPr>
          <p:nvPr/>
        </p:nvSpPr>
        <p:spPr bwMode="auto">
          <a:xfrm>
            <a:off x="3060700" y="2708275"/>
            <a:ext cx="3600450" cy="28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gn="ctr">
              <a:spcBef>
                <a:spcPct val="20000"/>
              </a:spcBef>
              <a:buFont typeface="Arial" pitchFamily="34" charset="0"/>
              <a:buNone/>
            </a:pPr>
            <a:r>
              <a:rPr lang="tr-TR" altLang="zh-CN" sz="1600">
                <a:solidFill>
                  <a:schemeClr val="bg1"/>
                </a:solidFill>
                <a:latin typeface="Calibri" pitchFamily="34" charset="0"/>
                <a:ea typeface="华文细黑" pitchFamily="2" charset="-122"/>
              </a:rPr>
              <a:t>Bayes Teoremi</a:t>
            </a:r>
            <a:endParaRPr lang="en-US" altLang="zh-CN" sz="1600">
              <a:solidFill>
                <a:schemeClr val="bg1"/>
              </a:solidFill>
              <a:latin typeface="Calibri" pitchFamily="34" charset="0"/>
              <a:ea typeface="华文细黑" pitchFamily="2" charset="-122"/>
            </a:endParaRPr>
          </a:p>
        </p:txBody>
      </p:sp>
      <p:pic>
        <p:nvPicPr>
          <p:cNvPr id="2057" name="Picture 2" descr="C:\Documents and Settings\鱼不愚\桌面\3dicon1_zcool.com.cn [转换].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l="38753" r="35728" b="62553"/>
          <a:stretch>
            <a:fillRect/>
          </a:stretch>
        </p:blipFill>
        <p:spPr bwMode="auto">
          <a:xfrm>
            <a:off x="2628900" y="2419350"/>
            <a:ext cx="679450" cy="739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58" name="TextBox 5"/>
          <p:cNvSpPr txBox="1">
            <a:spLocks noChangeArrowheads="1"/>
          </p:cNvSpPr>
          <p:nvPr/>
        </p:nvSpPr>
        <p:spPr bwMode="auto">
          <a:xfrm>
            <a:off x="2720975" y="2722563"/>
            <a:ext cx="50482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tr-TR" sz="1600">
                <a:solidFill>
                  <a:srgbClr val="0070C0"/>
                </a:solidFill>
                <a:latin typeface="Calibri" pitchFamily="34" charset="0"/>
              </a:rPr>
              <a:t>8.2</a:t>
            </a:r>
            <a:endParaRPr lang="en-US" sz="1600">
              <a:solidFill>
                <a:srgbClr val="0070C0"/>
              </a:solidFill>
              <a:latin typeface="Calibri" pitchFamily="34" charset="0"/>
            </a:endParaRPr>
          </a:p>
        </p:txBody>
      </p:sp>
      <p:sp>
        <p:nvSpPr>
          <p:cNvPr id="2059" name="圆角矩形 4"/>
          <p:cNvSpPr>
            <a:spLocks noChangeArrowheads="1"/>
          </p:cNvSpPr>
          <p:nvPr/>
        </p:nvSpPr>
        <p:spPr bwMode="auto">
          <a:xfrm>
            <a:off x="2989263" y="3462338"/>
            <a:ext cx="3673475" cy="282575"/>
          </a:xfrm>
          <a:prstGeom prst="roundRect">
            <a:avLst>
              <a:gd name="adj" fmla="val 16667"/>
            </a:avLst>
          </a:prstGeom>
          <a:solidFill>
            <a:srgbClr val="0062AC"/>
          </a:solidFill>
          <a:ln w="25400">
            <a:solidFill>
              <a:srgbClr val="00B0F0"/>
            </a:solidFill>
            <a:round/>
            <a:headEnd/>
            <a:tailEnd/>
          </a:ln>
          <a:effectLst>
            <a:outerShdw dist="38100" dir="2700000" algn="ctr" rotWithShape="0">
              <a:srgbClr val="000000">
                <a:alpha val="37999"/>
              </a:srgbClr>
            </a:outerShdw>
          </a:effectLst>
        </p:spPr>
        <p:txBody>
          <a:bodyPr anchor="ctr"/>
          <a:lstStyle/>
          <a:p>
            <a:pPr algn="ctr"/>
            <a:endParaRPr lang="zh-CN" altLang="en-US">
              <a:solidFill>
                <a:srgbClr val="FFFFFF"/>
              </a:solidFill>
              <a:latin typeface="Arial Unicode MS" pitchFamily="34" charset="-128"/>
              <a:ea typeface="Arial Unicode MS" pitchFamily="34" charset="-128"/>
              <a:cs typeface="Arial Unicode MS" pitchFamily="34" charset="-128"/>
            </a:endParaRPr>
          </a:p>
        </p:txBody>
      </p:sp>
      <p:sp>
        <p:nvSpPr>
          <p:cNvPr id="2060" name="内容占位符 2"/>
          <p:cNvSpPr>
            <a:spLocks/>
          </p:cNvSpPr>
          <p:nvPr/>
        </p:nvSpPr>
        <p:spPr bwMode="auto">
          <a:xfrm>
            <a:off x="3060700" y="3429000"/>
            <a:ext cx="3600450" cy="28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gn="ctr">
              <a:spcBef>
                <a:spcPct val="20000"/>
              </a:spcBef>
              <a:buFont typeface="Arial" pitchFamily="34" charset="0"/>
              <a:buNone/>
            </a:pPr>
            <a:r>
              <a:rPr lang="tr-TR" altLang="zh-CN" sz="1600">
                <a:solidFill>
                  <a:schemeClr val="bg1"/>
                </a:solidFill>
                <a:latin typeface="Calibri" pitchFamily="34" charset="0"/>
                <a:ea typeface="华文细黑" pitchFamily="2" charset="-122"/>
              </a:rPr>
              <a:t>Bayes Sınıflandırıcısı</a:t>
            </a:r>
            <a:endParaRPr lang="en-US" altLang="zh-CN" sz="1600">
              <a:solidFill>
                <a:schemeClr val="bg1"/>
              </a:solidFill>
              <a:latin typeface="Calibri" pitchFamily="34" charset="0"/>
              <a:ea typeface="华文细黑" pitchFamily="2" charset="-122"/>
            </a:endParaRPr>
          </a:p>
        </p:txBody>
      </p:sp>
      <p:pic>
        <p:nvPicPr>
          <p:cNvPr id="2061" name="Picture 2" descr="C:\Documents and Settings\鱼不愚\桌面\3dicon1_zcool.com.cn [转换].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l="38753" r="35728" b="62553"/>
          <a:stretch>
            <a:fillRect/>
          </a:stretch>
        </p:blipFill>
        <p:spPr bwMode="auto">
          <a:xfrm>
            <a:off x="2628900" y="3140075"/>
            <a:ext cx="679450" cy="739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62" name="TextBox 5"/>
          <p:cNvSpPr txBox="1">
            <a:spLocks noChangeArrowheads="1"/>
          </p:cNvSpPr>
          <p:nvPr/>
        </p:nvSpPr>
        <p:spPr bwMode="auto">
          <a:xfrm>
            <a:off x="2720975" y="3443288"/>
            <a:ext cx="50482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tr-TR" sz="1600">
                <a:solidFill>
                  <a:srgbClr val="0070C0"/>
                </a:solidFill>
                <a:latin typeface="Calibri" pitchFamily="34" charset="0"/>
              </a:rPr>
              <a:t>8.3</a:t>
            </a:r>
            <a:endParaRPr lang="en-US" sz="1600">
              <a:solidFill>
                <a:srgbClr val="0070C0"/>
              </a:solidFill>
              <a:latin typeface="Calibri" pitchFamily="34" charset="0"/>
            </a:endParaRPr>
          </a:p>
        </p:txBody>
      </p:sp>
      <p:sp>
        <p:nvSpPr>
          <p:cNvPr id="2063" name="圆角矩形 4"/>
          <p:cNvSpPr>
            <a:spLocks noChangeArrowheads="1"/>
          </p:cNvSpPr>
          <p:nvPr/>
        </p:nvSpPr>
        <p:spPr bwMode="auto">
          <a:xfrm>
            <a:off x="2989263" y="4183063"/>
            <a:ext cx="3673475" cy="282575"/>
          </a:xfrm>
          <a:prstGeom prst="roundRect">
            <a:avLst>
              <a:gd name="adj" fmla="val 16667"/>
            </a:avLst>
          </a:prstGeom>
          <a:solidFill>
            <a:srgbClr val="0062AC"/>
          </a:solidFill>
          <a:ln w="25400">
            <a:solidFill>
              <a:srgbClr val="00B0F0"/>
            </a:solidFill>
            <a:round/>
            <a:headEnd/>
            <a:tailEnd/>
          </a:ln>
          <a:effectLst>
            <a:outerShdw dist="38100" dir="2700000" algn="ctr" rotWithShape="0">
              <a:srgbClr val="000000">
                <a:alpha val="37999"/>
              </a:srgbClr>
            </a:outerShdw>
          </a:effectLst>
        </p:spPr>
        <p:txBody>
          <a:bodyPr anchor="ctr"/>
          <a:lstStyle/>
          <a:p>
            <a:pPr algn="ctr"/>
            <a:endParaRPr lang="zh-CN" altLang="en-US">
              <a:solidFill>
                <a:srgbClr val="FFFFFF"/>
              </a:solidFill>
              <a:latin typeface="Arial Unicode MS" pitchFamily="34" charset="-128"/>
              <a:ea typeface="Arial Unicode MS" pitchFamily="34" charset="-128"/>
              <a:cs typeface="Arial Unicode MS" pitchFamily="34" charset="-128"/>
            </a:endParaRPr>
          </a:p>
        </p:txBody>
      </p:sp>
      <p:sp>
        <p:nvSpPr>
          <p:cNvPr id="2064" name="内容占位符 2"/>
          <p:cNvSpPr>
            <a:spLocks/>
          </p:cNvSpPr>
          <p:nvPr/>
        </p:nvSpPr>
        <p:spPr bwMode="auto">
          <a:xfrm>
            <a:off x="3060700" y="4149725"/>
            <a:ext cx="3600450" cy="28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gn="ctr">
              <a:spcBef>
                <a:spcPct val="20000"/>
              </a:spcBef>
              <a:buFont typeface="Arial" pitchFamily="34" charset="0"/>
              <a:buNone/>
            </a:pPr>
            <a:r>
              <a:rPr lang="tr-TR" altLang="zh-CN" sz="1600">
                <a:solidFill>
                  <a:schemeClr val="bg1"/>
                </a:solidFill>
                <a:latin typeface="Calibri" pitchFamily="34" charset="0"/>
                <a:ea typeface="华文细黑" pitchFamily="2" charset="-122"/>
              </a:rPr>
              <a:t>Bayes Ağları</a:t>
            </a:r>
            <a:endParaRPr lang="en-US" altLang="zh-CN" sz="1600">
              <a:solidFill>
                <a:schemeClr val="bg1"/>
              </a:solidFill>
              <a:latin typeface="Calibri" pitchFamily="34" charset="0"/>
              <a:ea typeface="华文细黑" pitchFamily="2" charset="-122"/>
            </a:endParaRPr>
          </a:p>
        </p:txBody>
      </p:sp>
      <p:pic>
        <p:nvPicPr>
          <p:cNvPr id="2065" name="Picture 2" descr="C:\Documents and Settings\鱼不愚\桌面\3dicon1_zcool.com.cn [转换].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l="38753" r="35728" b="62553"/>
          <a:stretch>
            <a:fillRect/>
          </a:stretch>
        </p:blipFill>
        <p:spPr bwMode="auto">
          <a:xfrm>
            <a:off x="2628900" y="3860800"/>
            <a:ext cx="679450" cy="739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66" name="TextBox 5"/>
          <p:cNvSpPr txBox="1">
            <a:spLocks noChangeArrowheads="1"/>
          </p:cNvSpPr>
          <p:nvPr/>
        </p:nvSpPr>
        <p:spPr bwMode="auto">
          <a:xfrm>
            <a:off x="2720975" y="4164013"/>
            <a:ext cx="50482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tr-TR" sz="1600">
                <a:solidFill>
                  <a:srgbClr val="0070C0"/>
                </a:solidFill>
                <a:latin typeface="Calibri" pitchFamily="34" charset="0"/>
              </a:rPr>
              <a:t>8.4</a:t>
            </a:r>
            <a:endParaRPr lang="en-US" sz="1600">
              <a:solidFill>
                <a:srgbClr val="0070C0"/>
              </a:solidFill>
              <a:latin typeface="Calibri" pitchFamily="34" charset="0"/>
            </a:endParaRPr>
          </a:p>
        </p:txBody>
      </p:sp>
      <p:sp>
        <p:nvSpPr>
          <p:cNvPr id="2067" name="圆角矩形 4"/>
          <p:cNvSpPr>
            <a:spLocks noChangeArrowheads="1"/>
          </p:cNvSpPr>
          <p:nvPr/>
        </p:nvSpPr>
        <p:spPr bwMode="auto">
          <a:xfrm>
            <a:off x="2987675" y="4941888"/>
            <a:ext cx="3673475" cy="282575"/>
          </a:xfrm>
          <a:prstGeom prst="roundRect">
            <a:avLst>
              <a:gd name="adj" fmla="val 16667"/>
            </a:avLst>
          </a:prstGeom>
          <a:solidFill>
            <a:srgbClr val="0062AC"/>
          </a:solidFill>
          <a:ln w="25400">
            <a:solidFill>
              <a:srgbClr val="00B0F0"/>
            </a:solidFill>
            <a:round/>
            <a:headEnd/>
            <a:tailEnd/>
          </a:ln>
          <a:effectLst>
            <a:outerShdw dist="38100" dir="2700000" algn="ctr" rotWithShape="0">
              <a:srgbClr val="000000">
                <a:alpha val="37999"/>
              </a:srgbClr>
            </a:outerShdw>
          </a:effectLst>
        </p:spPr>
        <p:txBody>
          <a:bodyPr anchor="ctr"/>
          <a:lstStyle/>
          <a:p>
            <a:pPr algn="ctr"/>
            <a:endParaRPr lang="zh-CN" altLang="en-US">
              <a:solidFill>
                <a:srgbClr val="FFFFFF"/>
              </a:solidFill>
              <a:latin typeface="Arial Unicode MS" pitchFamily="34" charset="-128"/>
              <a:ea typeface="Arial Unicode MS" pitchFamily="34" charset="-128"/>
              <a:cs typeface="Arial Unicode MS" pitchFamily="34" charset="-128"/>
            </a:endParaRPr>
          </a:p>
        </p:txBody>
      </p:sp>
      <p:sp>
        <p:nvSpPr>
          <p:cNvPr id="2068" name="内容占位符 2"/>
          <p:cNvSpPr>
            <a:spLocks/>
          </p:cNvSpPr>
          <p:nvPr/>
        </p:nvSpPr>
        <p:spPr bwMode="auto">
          <a:xfrm>
            <a:off x="3059113" y="4908550"/>
            <a:ext cx="3600450" cy="28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gn="ctr">
              <a:spcBef>
                <a:spcPct val="20000"/>
              </a:spcBef>
              <a:buFont typeface="Arial" pitchFamily="34" charset="0"/>
              <a:buNone/>
            </a:pPr>
            <a:r>
              <a:rPr lang="tr-TR" altLang="zh-CN" sz="1600">
                <a:solidFill>
                  <a:schemeClr val="bg1"/>
                </a:solidFill>
                <a:latin typeface="Calibri" pitchFamily="34" charset="0"/>
                <a:ea typeface="华文细黑" pitchFamily="2" charset="-122"/>
              </a:rPr>
              <a:t>Özet</a:t>
            </a:r>
            <a:endParaRPr lang="en-US" altLang="zh-CN" sz="1600">
              <a:solidFill>
                <a:schemeClr val="bg1"/>
              </a:solidFill>
              <a:latin typeface="Calibri" pitchFamily="34" charset="0"/>
              <a:ea typeface="华文细黑" pitchFamily="2" charset="-122"/>
            </a:endParaRPr>
          </a:p>
        </p:txBody>
      </p:sp>
      <p:pic>
        <p:nvPicPr>
          <p:cNvPr id="2069" name="Picture 2" descr="C:\Documents and Settings\鱼不愚\桌面\3dicon1_zcool.com.cn [转换].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l="38753" r="35728" b="62553"/>
          <a:stretch>
            <a:fillRect/>
          </a:stretch>
        </p:blipFill>
        <p:spPr bwMode="auto">
          <a:xfrm>
            <a:off x="2627313" y="4619625"/>
            <a:ext cx="679450" cy="739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70" name="TextBox 5"/>
          <p:cNvSpPr txBox="1">
            <a:spLocks noChangeArrowheads="1"/>
          </p:cNvSpPr>
          <p:nvPr/>
        </p:nvSpPr>
        <p:spPr bwMode="auto">
          <a:xfrm>
            <a:off x="2719388" y="4922838"/>
            <a:ext cx="50482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tr-TR" sz="1600">
                <a:solidFill>
                  <a:srgbClr val="0070C0"/>
                </a:solidFill>
                <a:latin typeface="Calibri" pitchFamily="34" charset="0"/>
              </a:rPr>
              <a:t>8.5</a:t>
            </a:r>
            <a:endParaRPr lang="en-US" sz="1600">
              <a:solidFill>
                <a:srgbClr val="0070C0"/>
              </a:solidFill>
              <a:latin typeface="Calibri" pitchFamily="34" charset="0"/>
            </a:endParaRPr>
          </a:p>
        </p:txBody>
      </p:sp>
      <p:sp>
        <p:nvSpPr>
          <p:cNvPr id="2071" name="圆角矩形 4"/>
          <p:cNvSpPr>
            <a:spLocks noChangeArrowheads="1"/>
          </p:cNvSpPr>
          <p:nvPr/>
        </p:nvSpPr>
        <p:spPr bwMode="auto">
          <a:xfrm>
            <a:off x="2989263" y="5694363"/>
            <a:ext cx="3673475" cy="282575"/>
          </a:xfrm>
          <a:prstGeom prst="roundRect">
            <a:avLst>
              <a:gd name="adj" fmla="val 16667"/>
            </a:avLst>
          </a:prstGeom>
          <a:solidFill>
            <a:srgbClr val="0062AC"/>
          </a:solidFill>
          <a:ln w="25400">
            <a:solidFill>
              <a:srgbClr val="00B0F0"/>
            </a:solidFill>
            <a:round/>
            <a:headEnd/>
            <a:tailEnd/>
          </a:ln>
          <a:effectLst>
            <a:outerShdw dist="38100" dir="2700000" algn="ctr" rotWithShape="0">
              <a:srgbClr val="000000">
                <a:alpha val="37999"/>
              </a:srgbClr>
            </a:outerShdw>
          </a:effectLst>
        </p:spPr>
        <p:txBody>
          <a:bodyPr anchor="ctr"/>
          <a:lstStyle/>
          <a:p>
            <a:pPr algn="ctr"/>
            <a:endParaRPr lang="zh-CN" altLang="en-US">
              <a:solidFill>
                <a:srgbClr val="FFFFFF"/>
              </a:solidFill>
              <a:latin typeface="Arial Unicode MS" pitchFamily="34" charset="-128"/>
              <a:ea typeface="Arial Unicode MS" pitchFamily="34" charset="-128"/>
              <a:cs typeface="Arial Unicode MS" pitchFamily="34" charset="-128"/>
            </a:endParaRPr>
          </a:p>
        </p:txBody>
      </p:sp>
      <p:sp>
        <p:nvSpPr>
          <p:cNvPr id="2072" name="内容占位符 2"/>
          <p:cNvSpPr>
            <a:spLocks/>
          </p:cNvSpPr>
          <p:nvPr/>
        </p:nvSpPr>
        <p:spPr bwMode="auto">
          <a:xfrm>
            <a:off x="3060700" y="5661025"/>
            <a:ext cx="3600450" cy="28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gn="ctr">
              <a:spcBef>
                <a:spcPct val="20000"/>
              </a:spcBef>
              <a:buFont typeface="Arial" pitchFamily="34" charset="0"/>
              <a:buNone/>
            </a:pPr>
            <a:r>
              <a:rPr lang="tr-TR" altLang="zh-CN" sz="1600">
                <a:solidFill>
                  <a:schemeClr val="bg1"/>
                </a:solidFill>
                <a:latin typeface="Calibri" pitchFamily="34" charset="0"/>
                <a:ea typeface="华文细黑" pitchFamily="2" charset="-122"/>
              </a:rPr>
              <a:t>Sorular</a:t>
            </a:r>
            <a:endParaRPr lang="en-US" altLang="zh-CN" sz="1600">
              <a:solidFill>
                <a:schemeClr val="bg1"/>
              </a:solidFill>
              <a:latin typeface="Calibri" pitchFamily="34" charset="0"/>
              <a:ea typeface="华文细黑" pitchFamily="2" charset="-122"/>
            </a:endParaRPr>
          </a:p>
        </p:txBody>
      </p:sp>
      <p:pic>
        <p:nvPicPr>
          <p:cNvPr id="2073" name="Picture 2" descr="C:\Documents and Settings\鱼不愚\桌面\3dicon1_zcool.com.cn [转换].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l="38753" r="35728" b="62553"/>
          <a:stretch>
            <a:fillRect/>
          </a:stretch>
        </p:blipFill>
        <p:spPr bwMode="auto">
          <a:xfrm>
            <a:off x="2628900" y="5372100"/>
            <a:ext cx="679450" cy="739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74" name="TextBox 5"/>
          <p:cNvSpPr txBox="1">
            <a:spLocks noChangeArrowheads="1"/>
          </p:cNvSpPr>
          <p:nvPr/>
        </p:nvSpPr>
        <p:spPr bwMode="auto">
          <a:xfrm>
            <a:off x="2720975" y="5675313"/>
            <a:ext cx="50482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tr-TR" sz="1600">
                <a:solidFill>
                  <a:srgbClr val="0070C0"/>
                </a:solidFill>
                <a:latin typeface="Calibri" pitchFamily="34" charset="0"/>
              </a:rPr>
              <a:t>8.6</a:t>
            </a:r>
            <a:endParaRPr lang="en-US" sz="1600">
              <a:solidFill>
                <a:srgbClr val="0070C0"/>
              </a:solidFill>
              <a:latin typeface="Calibri"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250826" y="549275"/>
            <a:ext cx="849788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tr-TR" altLang="zh-CN" sz="2400" dirty="0">
                <a:solidFill>
                  <a:srgbClr val="0070C0"/>
                </a:solidFill>
                <a:effectLst>
                  <a:outerShdw blurRad="38100" dist="38100" dir="2700000" algn="tl">
                    <a:srgbClr val="000000">
                      <a:alpha val="43137"/>
                    </a:srgbClr>
                  </a:outerShdw>
                </a:effectLst>
              </a:rPr>
              <a:t>8.3. </a:t>
            </a:r>
            <a:r>
              <a:rPr lang="tr-TR" altLang="zh-CN" sz="2400" dirty="0" err="1">
                <a:solidFill>
                  <a:srgbClr val="0070C0"/>
                </a:solidFill>
                <a:effectLst>
                  <a:outerShdw blurRad="38100" dist="38100" dir="2700000" algn="tl">
                    <a:srgbClr val="000000">
                      <a:alpha val="43137"/>
                    </a:srgbClr>
                  </a:outerShdw>
                </a:effectLst>
              </a:rPr>
              <a:t>Bayes</a:t>
            </a:r>
            <a:r>
              <a:rPr lang="tr-TR" altLang="zh-CN" sz="2400" dirty="0">
                <a:solidFill>
                  <a:srgbClr val="0070C0"/>
                </a:solidFill>
                <a:effectLst>
                  <a:outerShdw blurRad="38100" dist="38100" dir="2700000" algn="tl">
                    <a:srgbClr val="000000">
                      <a:alpha val="43137"/>
                    </a:srgbClr>
                  </a:outerShdw>
                </a:effectLst>
              </a:rPr>
              <a:t> Sınıflandırıcısı</a:t>
            </a:r>
            <a:endParaRPr lang="tr-TR" sz="2400" dirty="0">
              <a:solidFill>
                <a:srgbClr val="0070C0"/>
              </a:solidFill>
              <a:effectLst>
                <a:outerShdw blurRad="38100" dist="38100" dir="2700000" algn="tl">
                  <a:srgbClr val="000000">
                    <a:alpha val="43137"/>
                  </a:srgbClr>
                </a:outerShdw>
              </a:effectLst>
            </a:endParaRPr>
          </a:p>
        </p:txBody>
      </p:sp>
      <p:sp>
        <p:nvSpPr>
          <p:cNvPr id="6147" name="Text Box 3"/>
          <p:cNvSpPr txBox="1">
            <a:spLocks noChangeArrowheads="1"/>
          </p:cNvSpPr>
          <p:nvPr/>
        </p:nvSpPr>
        <p:spPr bwMode="auto">
          <a:xfrm>
            <a:off x="250825" y="1268760"/>
            <a:ext cx="8713788" cy="32762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lnSpc>
                <a:spcPct val="150000"/>
              </a:lnSpc>
            </a:pPr>
            <a:r>
              <a:rPr lang="tr-TR" sz="2000" dirty="0" smtClean="0">
                <a:solidFill>
                  <a:srgbClr val="0461A0"/>
                </a:solidFill>
                <a:latin typeface="Calibri" pitchFamily="34" charset="0"/>
              </a:rPr>
              <a:t>Örneğin </a:t>
            </a:r>
            <a:r>
              <a:rPr lang="tr-TR" sz="2000" dirty="0">
                <a:solidFill>
                  <a:srgbClr val="0461A0"/>
                </a:solidFill>
                <a:latin typeface="Calibri" pitchFamily="34" charset="0"/>
              </a:rPr>
              <a:t>bir torbada bazı cisimlerin bulunduğunu varsayalım. Elimizdeki bilgiler </a:t>
            </a:r>
            <a:r>
              <a:rPr lang="tr-TR" sz="2000" dirty="0" err="1">
                <a:solidFill>
                  <a:srgbClr val="0461A0"/>
                </a:solidFill>
                <a:latin typeface="Calibri" pitchFamily="34" charset="0"/>
              </a:rPr>
              <a:t>X’i</a:t>
            </a:r>
            <a:r>
              <a:rPr lang="tr-TR" sz="2000" dirty="0">
                <a:solidFill>
                  <a:srgbClr val="0461A0"/>
                </a:solidFill>
                <a:latin typeface="Calibri" pitchFamily="34" charset="0"/>
              </a:rPr>
              <a:t> tanımlar. Cisimlerin yuvarlak ve kırmızı olduğunu bildiğimizi varsayalım. Hipotezimiz ise </a:t>
            </a:r>
            <a:r>
              <a:rPr lang="tr-TR" sz="2000" i="1" dirty="0">
                <a:solidFill>
                  <a:srgbClr val="0461A0"/>
                </a:solidFill>
                <a:latin typeface="Calibri" pitchFamily="34" charset="0"/>
              </a:rPr>
              <a:t>“bu cisim bir elmadır”</a:t>
            </a:r>
            <a:r>
              <a:rPr lang="tr-TR" sz="2000" dirty="0">
                <a:solidFill>
                  <a:srgbClr val="0461A0"/>
                </a:solidFill>
                <a:latin typeface="Calibri" pitchFamily="34" charset="0"/>
              </a:rPr>
              <a:t> olsun. Bu durumda P(H) bir </a:t>
            </a:r>
            <a:r>
              <a:rPr lang="tr-TR" sz="2000" i="1" dirty="0">
                <a:solidFill>
                  <a:srgbClr val="0461A0"/>
                </a:solidFill>
                <a:latin typeface="Calibri" pitchFamily="34" charset="0"/>
              </a:rPr>
              <a:t>“önsel olasılık”</a:t>
            </a:r>
            <a:r>
              <a:rPr lang="tr-TR" sz="2000" dirty="0">
                <a:solidFill>
                  <a:srgbClr val="0461A0"/>
                </a:solidFill>
                <a:latin typeface="Calibri" pitchFamily="34" charset="0"/>
              </a:rPr>
              <a:t> olarak karşımıza çıkacaktır. Yani başlangıçta bu olasılığın ne olduğunu biliyoruz. Ancak P(X|H) olasılığı ise H koşulu üzerine kurulduğundan bir </a:t>
            </a:r>
            <a:r>
              <a:rPr lang="tr-TR" sz="2000" i="1" dirty="0">
                <a:solidFill>
                  <a:srgbClr val="0461A0"/>
                </a:solidFill>
                <a:latin typeface="Calibri" pitchFamily="34" charset="0"/>
              </a:rPr>
              <a:t>“</a:t>
            </a:r>
            <a:r>
              <a:rPr lang="tr-TR" sz="2000" i="1" dirty="0" err="1">
                <a:solidFill>
                  <a:srgbClr val="0461A0"/>
                </a:solidFill>
                <a:latin typeface="Calibri" pitchFamily="34" charset="0"/>
              </a:rPr>
              <a:t>sonrasal</a:t>
            </a:r>
            <a:r>
              <a:rPr lang="tr-TR" sz="2000" i="1" dirty="0">
                <a:solidFill>
                  <a:srgbClr val="0461A0"/>
                </a:solidFill>
                <a:latin typeface="Calibri" pitchFamily="34" charset="0"/>
              </a:rPr>
              <a:t> olasılık”</a:t>
            </a:r>
            <a:r>
              <a:rPr lang="tr-TR" sz="2000" dirty="0">
                <a:solidFill>
                  <a:srgbClr val="0461A0"/>
                </a:solidFill>
                <a:latin typeface="Calibri" pitchFamily="34" charset="0"/>
              </a:rPr>
              <a:t> olarak değerlendirilir. Yani, bir </a:t>
            </a:r>
            <a:r>
              <a:rPr lang="tr-TR" sz="2000" dirty="0" err="1">
                <a:solidFill>
                  <a:srgbClr val="0461A0"/>
                </a:solidFill>
                <a:latin typeface="Calibri" pitchFamily="34" charset="0"/>
              </a:rPr>
              <a:t>X’in</a:t>
            </a:r>
            <a:r>
              <a:rPr lang="tr-TR" sz="2000" dirty="0">
                <a:solidFill>
                  <a:srgbClr val="0461A0"/>
                </a:solidFill>
                <a:latin typeface="Calibri" pitchFamily="34" charset="0"/>
              </a:rPr>
              <a:t> kırmızı ve yuvarlak olma olasılığı biliniyorsa “bu bir elmadır” sonucunu doğurur. Bu durumda </a:t>
            </a:r>
            <a:r>
              <a:rPr lang="tr-TR" sz="2000" i="1" dirty="0" err="1">
                <a:solidFill>
                  <a:srgbClr val="0461A0"/>
                </a:solidFill>
                <a:latin typeface="Calibri" pitchFamily="34" charset="0"/>
              </a:rPr>
              <a:t>Bayes</a:t>
            </a:r>
            <a:r>
              <a:rPr lang="tr-TR" sz="2000" dirty="0">
                <a:solidFill>
                  <a:srgbClr val="0461A0"/>
                </a:solidFill>
                <a:latin typeface="Calibri" pitchFamily="34" charset="0"/>
              </a:rPr>
              <a:t> bağıntısı şu şekli alır. </a:t>
            </a:r>
          </a:p>
        </p:txBody>
      </p:sp>
      <p:pic>
        <p:nvPicPr>
          <p:cNvPr id="6148" name="Picture 4" descr="C:\Users\BELENLI7\Desktop\n.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763688" y="4725144"/>
            <a:ext cx="4592383" cy="144016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260350" y="549275"/>
            <a:ext cx="8488363"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tr-TR" altLang="zh-CN" sz="2400" dirty="0">
                <a:solidFill>
                  <a:srgbClr val="0070C0"/>
                </a:solidFill>
                <a:effectLst>
                  <a:outerShdw blurRad="38100" dist="38100" dir="2700000" algn="tl">
                    <a:srgbClr val="000000">
                      <a:alpha val="43137"/>
                    </a:srgbClr>
                  </a:outerShdw>
                </a:effectLst>
              </a:rPr>
              <a:t>8.3.1. Sade </a:t>
            </a:r>
            <a:r>
              <a:rPr lang="tr-TR" altLang="zh-CN" sz="2400" dirty="0" err="1">
                <a:solidFill>
                  <a:srgbClr val="0070C0"/>
                </a:solidFill>
                <a:effectLst>
                  <a:outerShdw blurRad="38100" dist="38100" dir="2700000" algn="tl">
                    <a:srgbClr val="000000">
                      <a:alpha val="43137"/>
                    </a:srgbClr>
                  </a:outerShdw>
                </a:effectLst>
              </a:rPr>
              <a:t>Bayes</a:t>
            </a:r>
            <a:r>
              <a:rPr lang="tr-TR" altLang="zh-CN" sz="2400" dirty="0">
                <a:solidFill>
                  <a:srgbClr val="0070C0"/>
                </a:solidFill>
                <a:effectLst>
                  <a:outerShdw blurRad="38100" dist="38100" dir="2700000" algn="tl">
                    <a:srgbClr val="000000">
                      <a:alpha val="43137"/>
                    </a:srgbClr>
                  </a:outerShdw>
                </a:effectLst>
              </a:rPr>
              <a:t> Sınıflandırıcısı</a:t>
            </a:r>
            <a:endParaRPr lang="tr-TR" sz="2400" dirty="0">
              <a:solidFill>
                <a:srgbClr val="0070C0"/>
              </a:solidFill>
              <a:effectLst>
                <a:outerShdw blurRad="38100" dist="38100" dir="2700000" algn="tl">
                  <a:srgbClr val="000000">
                    <a:alpha val="43137"/>
                  </a:srgbClr>
                </a:outerShdw>
              </a:effectLst>
            </a:endParaRPr>
          </a:p>
        </p:txBody>
      </p:sp>
      <p:sp>
        <p:nvSpPr>
          <p:cNvPr id="7171" name="Text Box 3"/>
          <p:cNvSpPr txBox="1">
            <a:spLocks noChangeArrowheads="1"/>
          </p:cNvSpPr>
          <p:nvPr/>
        </p:nvSpPr>
        <p:spPr bwMode="auto">
          <a:xfrm>
            <a:off x="467544" y="1284293"/>
            <a:ext cx="8136904" cy="2554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lnSpc>
                <a:spcPct val="150000"/>
              </a:lnSpc>
              <a:spcBef>
                <a:spcPct val="50000"/>
              </a:spcBef>
            </a:pPr>
            <a:r>
              <a:rPr lang="tr-TR" sz="2000" dirty="0">
                <a:solidFill>
                  <a:srgbClr val="0461A0"/>
                </a:solidFill>
                <a:latin typeface="Calibri" pitchFamily="34" charset="0"/>
              </a:rPr>
              <a:t>Sade </a:t>
            </a:r>
            <a:r>
              <a:rPr lang="tr-TR" sz="2000" dirty="0" err="1">
                <a:solidFill>
                  <a:srgbClr val="0461A0"/>
                </a:solidFill>
                <a:latin typeface="Calibri" pitchFamily="34" charset="0"/>
              </a:rPr>
              <a:t>Bayes</a:t>
            </a:r>
            <a:r>
              <a:rPr lang="tr-TR" sz="2000" dirty="0">
                <a:solidFill>
                  <a:srgbClr val="0461A0"/>
                </a:solidFill>
                <a:latin typeface="Calibri" pitchFamily="34" charset="0"/>
              </a:rPr>
              <a:t> sınıflandırıcısı (</a:t>
            </a:r>
            <a:r>
              <a:rPr lang="tr-TR" sz="2000" dirty="0" err="1">
                <a:solidFill>
                  <a:srgbClr val="0461A0"/>
                </a:solidFill>
                <a:latin typeface="Calibri" pitchFamily="34" charset="0"/>
              </a:rPr>
              <a:t>Naive</a:t>
            </a:r>
            <a:r>
              <a:rPr lang="tr-TR" sz="2000" dirty="0">
                <a:solidFill>
                  <a:srgbClr val="0461A0"/>
                </a:solidFill>
                <a:latin typeface="Calibri" pitchFamily="34" charset="0"/>
              </a:rPr>
              <a:t> </a:t>
            </a:r>
            <a:r>
              <a:rPr lang="tr-TR" sz="2000" dirty="0" err="1">
                <a:solidFill>
                  <a:srgbClr val="0461A0"/>
                </a:solidFill>
                <a:latin typeface="Calibri" pitchFamily="34" charset="0"/>
              </a:rPr>
              <a:t>Bayes</a:t>
            </a:r>
            <a:r>
              <a:rPr lang="tr-TR" sz="2000" dirty="0">
                <a:solidFill>
                  <a:srgbClr val="0461A0"/>
                </a:solidFill>
                <a:latin typeface="Calibri" pitchFamily="34" charset="0"/>
              </a:rPr>
              <a:t> </a:t>
            </a:r>
            <a:r>
              <a:rPr lang="tr-TR" sz="2000" dirty="0" err="1">
                <a:solidFill>
                  <a:srgbClr val="0461A0"/>
                </a:solidFill>
                <a:latin typeface="Calibri" pitchFamily="34" charset="0"/>
              </a:rPr>
              <a:t>classifier</a:t>
            </a:r>
            <a:r>
              <a:rPr lang="tr-TR" sz="2000" dirty="0">
                <a:solidFill>
                  <a:srgbClr val="0461A0"/>
                </a:solidFill>
                <a:latin typeface="Calibri" pitchFamily="34" charset="0"/>
              </a:rPr>
              <a:t>) ya da kısaca </a:t>
            </a:r>
            <a:r>
              <a:rPr lang="tr-TR" sz="2000" i="1" dirty="0">
                <a:solidFill>
                  <a:srgbClr val="0461A0"/>
                </a:solidFill>
                <a:latin typeface="Calibri" pitchFamily="34" charset="0"/>
              </a:rPr>
              <a:t>“</a:t>
            </a:r>
            <a:r>
              <a:rPr lang="tr-TR" sz="2000" i="1" dirty="0" err="1">
                <a:solidFill>
                  <a:srgbClr val="0461A0"/>
                </a:solidFill>
                <a:latin typeface="Calibri" pitchFamily="34" charset="0"/>
              </a:rPr>
              <a:t>Bayes</a:t>
            </a:r>
            <a:r>
              <a:rPr lang="tr-TR" sz="2000" i="1" dirty="0">
                <a:solidFill>
                  <a:srgbClr val="0461A0"/>
                </a:solidFill>
                <a:latin typeface="Calibri" pitchFamily="34" charset="0"/>
              </a:rPr>
              <a:t> sınıflandırıcısı” </a:t>
            </a:r>
            <a:r>
              <a:rPr lang="tr-TR" sz="2000" dirty="0">
                <a:solidFill>
                  <a:srgbClr val="0461A0"/>
                </a:solidFill>
                <a:latin typeface="Calibri" pitchFamily="34" charset="0"/>
              </a:rPr>
              <a:t>adını verdiğimiz kavramı şu şekilde açıklayabiliriz:</a:t>
            </a:r>
          </a:p>
          <a:p>
            <a:pPr algn="just" eaLnBrk="1" hangingPunct="1">
              <a:lnSpc>
                <a:spcPct val="150000"/>
              </a:lnSpc>
              <a:spcBef>
                <a:spcPct val="50000"/>
              </a:spcBef>
            </a:pPr>
            <a:r>
              <a:rPr lang="tr-TR" sz="2000" dirty="0">
                <a:solidFill>
                  <a:srgbClr val="0461A0"/>
                </a:solidFill>
                <a:latin typeface="Calibri" pitchFamily="34" charset="0"/>
              </a:rPr>
              <a:t>X sınıf üyeliği bilinmeyen veri örneği olsun. Örnek X={x</a:t>
            </a:r>
            <a:r>
              <a:rPr lang="tr-TR" sz="2000" baseline="-25000" dirty="0">
                <a:solidFill>
                  <a:srgbClr val="0461A0"/>
                </a:solidFill>
                <a:latin typeface="Calibri" pitchFamily="34" charset="0"/>
              </a:rPr>
              <a:t>1</a:t>
            </a:r>
            <a:r>
              <a:rPr lang="tr-TR" sz="2000" dirty="0">
                <a:solidFill>
                  <a:srgbClr val="0461A0"/>
                </a:solidFill>
                <a:latin typeface="Calibri" pitchFamily="34" charset="0"/>
              </a:rPr>
              <a:t>,x</a:t>
            </a:r>
            <a:r>
              <a:rPr lang="tr-TR" sz="2000" baseline="-25000" dirty="0">
                <a:solidFill>
                  <a:srgbClr val="0461A0"/>
                </a:solidFill>
                <a:latin typeface="Calibri" pitchFamily="34" charset="0"/>
              </a:rPr>
              <a:t>2</a:t>
            </a:r>
            <a:r>
              <a:rPr lang="tr-TR" sz="2000" dirty="0">
                <a:solidFill>
                  <a:srgbClr val="0461A0"/>
                </a:solidFill>
                <a:latin typeface="Calibri" pitchFamily="34" charset="0"/>
              </a:rPr>
              <a:t>….,</a:t>
            </a:r>
            <a:r>
              <a:rPr lang="tr-TR" sz="2000" dirty="0" err="1">
                <a:solidFill>
                  <a:srgbClr val="0461A0"/>
                </a:solidFill>
                <a:latin typeface="Calibri" pitchFamily="34" charset="0"/>
              </a:rPr>
              <a:t>x</a:t>
            </a:r>
            <a:r>
              <a:rPr lang="tr-TR" sz="2000" baseline="-25000" dirty="0" err="1">
                <a:solidFill>
                  <a:srgbClr val="0461A0"/>
                </a:solidFill>
                <a:latin typeface="Calibri" pitchFamily="34" charset="0"/>
              </a:rPr>
              <a:t>n</a:t>
            </a:r>
            <a:r>
              <a:rPr lang="tr-TR" sz="2000" dirty="0">
                <a:solidFill>
                  <a:srgbClr val="0461A0"/>
                </a:solidFill>
                <a:latin typeface="Calibri" pitchFamily="34" charset="0"/>
              </a:rPr>
              <a:t>} nitelik değerlerinden oluşsun. Bu örnek sınıfta m sınıf olduğunu varsayalım. C</a:t>
            </a:r>
            <a:r>
              <a:rPr lang="tr-TR" sz="2000" baseline="-25000" dirty="0">
                <a:solidFill>
                  <a:srgbClr val="0461A0"/>
                </a:solidFill>
                <a:latin typeface="Calibri" pitchFamily="34" charset="0"/>
              </a:rPr>
              <a:t>1</a:t>
            </a:r>
            <a:r>
              <a:rPr lang="tr-TR" sz="2000" dirty="0">
                <a:solidFill>
                  <a:srgbClr val="0461A0"/>
                </a:solidFill>
                <a:latin typeface="Calibri" pitchFamily="34" charset="0"/>
              </a:rPr>
              <a:t>,C</a:t>
            </a:r>
            <a:r>
              <a:rPr lang="tr-TR" sz="2000" baseline="-25000" dirty="0">
                <a:solidFill>
                  <a:srgbClr val="0461A0"/>
                </a:solidFill>
                <a:latin typeface="Calibri" pitchFamily="34" charset="0"/>
              </a:rPr>
              <a:t>2</a:t>
            </a:r>
            <a:r>
              <a:rPr lang="tr-TR" sz="2000" dirty="0">
                <a:solidFill>
                  <a:srgbClr val="0461A0"/>
                </a:solidFill>
                <a:latin typeface="Calibri" pitchFamily="34" charset="0"/>
              </a:rPr>
              <a:t>…,C</a:t>
            </a:r>
            <a:r>
              <a:rPr lang="tr-TR" sz="2000" baseline="-25000" dirty="0">
                <a:solidFill>
                  <a:srgbClr val="0461A0"/>
                </a:solidFill>
                <a:latin typeface="Calibri" pitchFamily="34" charset="0"/>
              </a:rPr>
              <a:t>N</a:t>
            </a:r>
            <a:r>
              <a:rPr lang="tr-TR" sz="2000" dirty="0">
                <a:solidFill>
                  <a:srgbClr val="0461A0"/>
                </a:solidFill>
                <a:latin typeface="Calibri" pitchFamily="34" charset="0"/>
              </a:rPr>
              <a:t> sınıf değerleri olsun. Sınıfı belirlenecek olan örneğe </a:t>
            </a:r>
            <a:r>
              <a:rPr lang="tr-TR" sz="2000" dirty="0" smtClean="0">
                <a:solidFill>
                  <a:srgbClr val="0461A0"/>
                </a:solidFill>
                <a:latin typeface="Calibri" pitchFamily="34" charset="0"/>
              </a:rPr>
              <a:t>ilişkin olarak,</a:t>
            </a:r>
            <a:endParaRPr lang="tr-TR" sz="2000" dirty="0">
              <a:solidFill>
                <a:srgbClr val="0461A0"/>
              </a:solidFill>
              <a:latin typeface="Calibri" pitchFamily="34" charset="0"/>
            </a:endParaRPr>
          </a:p>
        </p:txBody>
      </p:sp>
      <p:pic>
        <p:nvPicPr>
          <p:cNvPr id="7179" name="Picture 11" descr="C:\Users\BELENLI7\Desktop\z.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83568" y="4149080"/>
            <a:ext cx="3472249" cy="114403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260350" y="549275"/>
            <a:ext cx="8488363"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tr-TR" altLang="zh-CN" sz="2400" dirty="0">
                <a:solidFill>
                  <a:srgbClr val="0070C0"/>
                </a:solidFill>
                <a:effectLst>
                  <a:outerShdw blurRad="38100" dist="38100" dir="2700000" algn="tl">
                    <a:srgbClr val="000000">
                      <a:alpha val="43137"/>
                    </a:srgbClr>
                  </a:outerShdw>
                </a:effectLst>
              </a:rPr>
              <a:t>8.3.1. Sade </a:t>
            </a:r>
            <a:r>
              <a:rPr lang="tr-TR" altLang="zh-CN" sz="2400" dirty="0" err="1">
                <a:solidFill>
                  <a:srgbClr val="0070C0"/>
                </a:solidFill>
                <a:effectLst>
                  <a:outerShdw blurRad="38100" dist="38100" dir="2700000" algn="tl">
                    <a:srgbClr val="000000">
                      <a:alpha val="43137"/>
                    </a:srgbClr>
                  </a:outerShdw>
                </a:effectLst>
              </a:rPr>
              <a:t>Bayes</a:t>
            </a:r>
            <a:r>
              <a:rPr lang="tr-TR" altLang="zh-CN" sz="2400" dirty="0">
                <a:solidFill>
                  <a:srgbClr val="0070C0"/>
                </a:solidFill>
                <a:effectLst>
                  <a:outerShdw blurRad="38100" dist="38100" dir="2700000" algn="tl">
                    <a:srgbClr val="000000">
                      <a:alpha val="43137"/>
                    </a:srgbClr>
                  </a:outerShdw>
                </a:effectLst>
              </a:rPr>
              <a:t> Sınıflandırıcısı</a:t>
            </a:r>
            <a:endParaRPr lang="tr-TR" sz="2400" dirty="0">
              <a:solidFill>
                <a:srgbClr val="0070C0"/>
              </a:solidFill>
              <a:effectLst>
                <a:outerShdw blurRad="38100" dist="38100" dir="2700000" algn="tl">
                  <a:srgbClr val="000000">
                    <a:alpha val="43137"/>
                  </a:srgbClr>
                </a:outerShdw>
              </a:effectLst>
            </a:endParaRPr>
          </a:p>
        </p:txBody>
      </p:sp>
      <p:sp>
        <p:nvSpPr>
          <p:cNvPr id="12" name="Text Box 3"/>
          <p:cNvSpPr txBox="1">
            <a:spLocks noChangeArrowheads="1"/>
          </p:cNvSpPr>
          <p:nvPr/>
        </p:nvSpPr>
        <p:spPr bwMode="auto">
          <a:xfrm>
            <a:off x="430213" y="1772816"/>
            <a:ext cx="8102227" cy="15696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r>
              <a:rPr lang="tr-TR" sz="2400" dirty="0" smtClean="0">
                <a:solidFill>
                  <a:srgbClr val="0461A0"/>
                </a:solidFill>
                <a:latin typeface="Calibri" pitchFamily="34" charset="0"/>
              </a:rPr>
              <a:t>olasılıkları hesaplanır. Hesaplamalardaki işlem yükünü azaltmak üzere P(</a:t>
            </a:r>
            <a:r>
              <a:rPr lang="tr-TR" sz="2400" dirty="0" err="1" smtClean="0">
                <a:solidFill>
                  <a:srgbClr val="0461A0"/>
                </a:solidFill>
                <a:latin typeface="Calibri" pitchFamily="34" charset="0"/>
              </a:rPr>
              <a:t>X|C</a:t>
            </a:r>
            <a:r>
              <a:rPr lang="tr-TR" sz="2400" baseline="-25000" dirty="0" err="1" smtClean="0">
                <a:solidFill>
                  <a:srgbClr val="0461A0"/>
                </a:solidFill>
                <a:latin typeface="Calibri" pitchFamily="34" charset="0"/>
              </a:rPr>
              <a:t>i</a:t>
            </a:r>
            <a:r>
              <a:rPr lang="tr-TR" sz="2400" dirty="0" smtClean="0">
                <a:solidFill>
                  <a:srgbClr val="0461A0"/>
                </a:solidFill>
                <a:latin typeface="Calibri" pitchFamily="34" charset="0"/>
              </a:rPr>
              <a:t>) olasılığı için basitleştirme yoluna gidilebilir. Bunun için, örneğe ait x</a:t>
            </a:r>
            <a:r>
              <a:rPr lang="tr-TR" sz="2400" baseline="-25000" dirty="0" smtClean="0">
                <a:solidFill>
                  <a:srgbClr val="0461A0"/>
                </a:solidFill>
                <a:latin typeface="Calibri" pitchFamily="34" charset="0"/>
              </a:rPr>
              <a:t>i</a:t>
            </a:r>
            <a:r>
              <a:rPr lang="tr-TR" sz="2400" dirty="0" smtClean="0">
                <a:solidFill>
                  <a:srgbClr val="0461A0"/>
                </a:solidFill>
                <a:latin typeface="Calibri" pitchFamily="34" charset="0"/>
              </a:rPr>
              <a:t> değerlerinin birbirinden bağımsız olduğu kabul edilerek şu bağıntı kullanılabilir.</a:t>
            </a:r>
          </a:p>
        </p:txBody>
      </p:sp>
      <p:pic>
        <p:nvPicPr>
          <p:cNvPr id="15" name="Picture 12" descr="C:\Users\BELENLI7\Desktop\x.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39552" y="3789040"/>
            <a:ext cx="3472249" cy="103760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260350" y="549275"/>
            <a:ext cx="8488363"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tr-TR" altLang="zh-CN" sz="2400" dirty="0">
                <a:solidFill>
                  <a:srgbClr val="0070C0"/>
                </a:solidFill>
                <a:effectLst>
                  <a:outerShdw blurRad="38100" dist="38100" dir="2700000" algn="tl">
                    <a:srgbClr val="000000">
                      <a:alpha val="43137"/>
                    </a:srgbClr>
                  </a:outerShdw>
                </a:effectLst>
              </a:rPr>
              <a:t>8.3.1. Sade </a:t>
            </a:r>
            <a:r>
              <a:rPr lang="tr-TR" altLang="zh-CN" sz="2400" dirty="0" err="1">
                <a:solidFill>
                  <a:srgbClr val="0070C0"/>
                </a:solidFill>
                <a:effectLst>
                  <a:outerShdw blurRad="38100" dist="38100" dir="2700000" algn="tl">
                    <a:srgbClr val="000000">
                      <a:alpha val="43137"/>
                    </a:srgbClr>
                  </a:outerShdw>
                </a:effectLst>
              </a:rPr>
              <a:t>Bayes</a:t>
            </a:r>
            <a:r>
              <a:rPr lang="tr-TR" altLang="zh-CN" sz="2400" dirty="0">
                <a:solidFill>
                  <a:srgbClr val="0070C0"/>
                </a:solidFill>
                <a:effectLst>
                  <a:outerShdw blurRad="38100" dist="38100" dir="2700000" algn="tl">
                    <a:srgbClr val="000000">
                      <a:alpha val="43137"/>
                    </a:srgbClr>
                  </a:outerShdw>
                </a:effectLst>
              </a:rPr>
              <a:t> Sınıflandırıcısı</a:t>
            </a:r>
            <a:endParaRPr lang="tr-TR" sz="2400" dirty="0">
              <a:solidFill>
                <a:srgbClr val="0070C0"/>
              </a:solidFill>
              <a:effectLst>
                <a:outerShdw blurRad="38100" dist="38100" dir="2700000" algn="tl">
                  <a:srgbClr val="000000">
                    <a:alpha val="43137"/>
                  </a:srgbClr>
                </a:outerShdw>
              </a:effectLst>
            </a:endParaRPr>
          </a:p>
        </p:txBody>
      </p:sp>
      <p:sp>
        <p:nvSpPr>
          <p:cNvPr id="6" name="Text Box 3"/>
          <p:cNvSpPr txBox="1">
            <a:spLocks noChangeArrowheads="1"/>
          </p:cNvSpPr>
          <p:nvPr/>
        </p:nvSpPr>
        <p:spPr bwMode="auto">
          <a:xfrm>
            <a:off x="411901" y="1196752"/>
            <a:ext cx="8552587" cy="132343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spcBef>
                <a:spcPct val="50000"/>
              </a:spcBef>
            </a:pPr>
            <a:r>
              <a:rPr lang="tr-TR" sz="2000" dirty="0" smtClean="0">
                <a:solidFill>
                  <a:srgbClr val="0461A0"/>
                </a:solidFill>
                <a:latin typeface="Calibri" pitchFamily="34" charset="0"/>
              </a:rPr>
              <a:t>Bilinmeyen örnek </a:t>
            </a:r>
            <a:r>
              <a:rPr lang="tr-TR" sz="2000" dirty="0" err="1" smtClean="0">
                <a:solidFill>
                  <a:srgbClr val="0461A0"/>
                </a:solidFill>
                <a:latin typeface="Calibri" pitchFamily="34" charset="0"/>
              </a:rPr>
              <a:t>X’i</a:t>
            </a:r>
            <a:r>
              <a:rPr lang="tr-TR" sz="2000" dirty="0" smtClean="0">
                <a:solidFill>
                  <a:srgbClr val="0461A0"/>
                </a:solidFill>
                <a:latin typeface="Calibri" pitchFamily="34" charset="0"/>
              </a:rPr>
              <a:t> sınıflandırmak için P(</a:t>
            </a:r>
            <a:r>
              <a:rPr lang="tr-TR" sz="2000" dirty="0" err="1" smtClean="0">
                <a:solidFill>
                  <a:srgbClr val="0461A0"/>
                </a:solidFill>
                <a:latin typeface="Calibri" pitchFamily="34" charset="0"/>
              </a:rPr>
              <a:t>C</a:t>
            </a:r>
            <a:r>
              <a:rPr lang="tr-TR" sz="2000" baseline="-25000" dirty="0" err="1" smtClean="0">
                <a:solidFill>
                  <a:srgbClr val="0461A0"/>
                </a:solidFill>
                <a:latin typeface="Calibri" pitchFamily="34" charset="0"/>
              </a:rPr>
              <a:t>i</a:t>
            </a:r>
            <a:r>
              <a:rPr lang="tr-TR" sz="2000" dirty="0" err="1" smtClean="0">
                <a:solidFill>
                  <a:srgbClr val="0461A0"/>
                </a:solidFill>
                <a:latin typeface="Calibri" pitchFamily="34" charset="0"/>
              </a:rPr>
              <a:t>|X</a:t>
            </a:r>
            <a:r>
              <a:rPr lang="tr-TR" sz="2000" dirty="0" smtClean="0">
                <a:solidFill>
                  <a:srgbClr val="0461A0"/>
                </a:solidFill>
                <a:latin typeface="Calibri" pitchFamily="34" charset="0"/>
              </a:rPr>
              <a:t>) içinde yer alan paydalar birbirine eşit olduğuna göre sadece pay değerlerinin karşılaştırılması yeterlidir.  Bu değerler içinden en büyük olanı seçilerek bilinmeyen örneğin bu sınıfa ait olduğu belirlenmiş olur.</a:t>
            </a:r>
          </a:p>
        </p:txBody>
      </p:sp>
      <p:pic>
        <p:nvPicPr>
          <p:cNvPr id="36866" name="Picture 2" descr="C:\Users\BELENLI7\Desktop\v.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67544" y="2564904"/>
            <a:ext cx="3675170" cy="93610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sp>
        <p:nvSpPr>
          <p:cNvPr id="8" name="Text Box 3"/>
          <p:cNvSpPr txBox="1">
            <a:spLocks noChangeArrowheads="1"/>
          </p:cNvSpPr>
          <p:nvPr/>
        </p:nvSpPr>
        <p:spPr bwMode="auto">
          <a:xfrm>
            <a:off x="395536" y="3717032"/>
            <a:ext cx="8408752" cy="10156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spcBef>
                <a:spcPct val="50000"/>
              </a:spcBef>
            </a:pPr>
            <a:r>
              <a:rPr lang="tr-TR" sz="2000" dirty="0" err="1" smtClean="0">
                <a:solidFill>
                  <a:srgbClr val="0461A0"/>
                </a:solidFill>
                <a:latin typeface="Calibri" pitchFamily="34" charset="0"/>
              </a:rPr>
              <a:t>Sonrasal</a:t>
            </a:r>
            <a:r>
              <a:rPr lang="tr-TR" sz="2000" dirty="0" smtClean="0">
                <a:solidFill>
                  <a:srgbClr val="0461A0"/>
                </a:solidFill>
                <a:latin typeface="Calibri" pitchFamily="34" charset="0"/>
              </a:rPr>
              <a:t> olasılıkları kullanan yukarıdaki ifade, en büyük </a:t>
            </a:r>
            <a:r>
              <a:rPr lang="tr-TR" sz="2000" dirty="0" err="1" smtClean="0">
                <a:solidFill>
                  <a:srgbClr val="0461A0"/>
                </a:solidFill>
                <a:latin typeface="Calibri" pitchFamily="34" charset="0"/>
              </a:rPr>
              <a:t>sonrasal</a:t>
            </a:r>
            <a:r>
              <a:rPr lang="tr-TR" sz="2000" dirty="0" smtClean="0">
                <a:solidFill>
                  <a:srgbClr val="0461A0"/>
                </a:solidFill>
                <a:latin typeface="Calibri" pitchFamily="34" charset="0"/>
              </a:rPr>
              <a:t> sınıflandırma yöntemi (Maximum A </a:t>
            </a:r>
            <a:r>
              <a:rPr lang="tr-TR" sz="2000" dirty="0" err="1" smtClean="0">
                <a:solidFill>
                  <a:srgbClr val="0461A0"/>
                </a:solidFill>
                <a:latin typeface="Calibri" pitchFamily="34" charset="0"/>
              </a:rPr>
              <a:t>Posteriori</a:t>
            </a:r>
            <a:r>
              <a:rPr lang="tr-TR" sz="2000" dirty="0" smtClean="0">
                <a:solidFill>
                  <a:srgbClr val="0461A0"/>
                </a:solidFill>
                <a:latin typeface="Calibri" pitchFamily="34" charset="0"/>
              </a:rPr>
              <a:t> </a:t>
            </a:r>
            <a:r>
              <a:rPr lang="tr-TR" sz="2000" dirty="0" err="1" smtClean="0">
                <a:solidFill>
                  <a:srgbClr val="0461A0"/>
                </a:solidFill>
                <a:latin typeface="Calibri" pitchFamily="34" charset="0"/>
              </a:rPr>
              <a:t>classification</a:t>
            </a:r>
            <a:r>
              <a:rPr lang="tr-TR" sz="2000" dirty="0" smtClean="0">
                <a:solidFill>
                  <a:srgbClr val="0461A0"/>
                </a:solidFill>
                <a:latin typeface="Calibri" pitchFamily="34" charset="0"/>
              </a:rPr>
              <a:t> = MAP) olarak da bilinir. O halde sonuç olarak, </a:t>
            </a:r>
            <a:r>
              <a:rPr lang="tr-TR" sz="2000" i="1" dirty="0" err="1" smtClean="0">
                <a:solidFill>
                  <a:srgbClr val="0461A0"/>
                </a:solidFill>
                <a:latin typeface="Calibri" pitchFamily="34" charset="0"/>
              </a:rPr>
              <a:t>Bayes</a:t>
            </a:r>
            <a:r>
              <a:rPr lang="tr-TR" sz="2000" dirty="0" smtClean="0">
                <a:solidFill>
                  <a:srgbClr val="0461A0"/>
                </a:solidFill>
                <a:latin typeface="Calibri" pitchFamily="34" charset="0"/>
              </a:rPr>
              <a:t> sınıflandırıcısı olarak aşağıdaki bağıntı kullanılabilir.</a:t>
            </a:r>
          </a:p>
        </p:txBody>
      </p:sp>
      <p:pic>
        <p:nvPicPr>
          <p:cNvPr id="36867" name="Picture 3" descr="C:\Users\BELENLI7\Desktop\b.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95536" y="5085184"/>
            <a:ext cx="3675170" cy="99493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3255042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260350" y="549275"/>
            <a:ext cx="835342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tr-TR" altLang="zh-CN" sz="2400" dirty="0">
                <a:solidFill>
                  <a:srgbClr val="0070C0"/>
                </a:solidFill>
                <a:effectLst>
                  <a:outerShdw blurRad="38100" dist="38100" dir="2700000" algn="tl">
                    <a:srgbClr val="000000">
                      <a:alpha val="43137"/>
                    </a:srgbClr>
                  </a:outerShdw>
                </a:effectLst>
              </a:rPr>
              <a:t>Uygulama-1</a:t>
            </a:r>
            <a:endParaRPr lang="tr-TR" sz="2400" dirty="0">
              <a:solidFill>
                <a:srgbClr val="0070C0"/>
              </a:solidFill>
              <a:effectLst>
                <a:outerShdw blurRad="38100" dist="38100" dir="2700000" algn="tl">
                  <a:srgbClr val="000000">
                    <a:alpha val="43137"/>
                  </a:srgbClr>
                </a:outerShdw>
              </a:effectLst>
            </a:endParaRPr>
          </a:p>
        </p:txBody>
      </p:sp>
      <p:sp>
        <p:nvSpPr>
          <p:cNvPr id="8195" name="Text Box 3"/>
          <p:cNvSpPr txBox="1">
            <a:spLocks noChangeArrowheads="1"/>
          </p:cNvSpPr>
          <p:nvPr/>
        </p:nvSpPr>
        <p:spPr bwMode="auto">
          <a:xfrm>
            <a:off x="250825" y="1052513"/>
            <a:ext cx="8713788" cy="59247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spcBef>
                <a:spcPct val="50000"/>
              </a:spcBef>
            </a:pPr>
            <a:r>
              <a:rPr lang="tr-TR" sz="1300" dirty="0">
                <a:solidFill>
                  <a:srgbClr val="0461A0"/>
                </a:solidFill>
                <a:latin typeface="Calibri" pitchFamily="34" charset="0"/>
              </a:rPr>
              <a:t>Aşağıdaki verileri göz önüne alalım. Bu verileri </a:t>
            </a:r>
            <a:r>
              <a:rPr lang="tr-TR" sz="1300" i="1" dirty="0" err="1">
                <a:solidFill>
                  <a:srgbClr val="0461A0"/>
                </a:solidFill>
                <a:latin typeface="Calibri" pitchFamily="34" charset="0"/>
              </a:rPr>
              <a:t>Gini</a:t>
            </a:r>
            <a:r>
              <a:rPr lang="tr-TR" sz="1300" i="1" dirty="0">
                <a:solidFill>
                  <a:srgbClr val="0461A0"/>
                </a:solidFill>
                <a:latin typeface="Calibri" pitchFamily="34" charset="0"/>
              </a:rPr>
              <a:t> algoritması </a:t>
            </a:r>
            <a:r>
              <a:rPr lang="tr-TR" sz="1300" dirty="0">
                <a:solidFill>
                  <a:srgbClr val="0461A0"/>
                </a:solidFill>
                <a:latin typeface="Calibri" pitchFamily="34" charset="0"/>
              </a:rPr>
              <a:t>ile ilgili bölümde ele alarak incelemiştik.</a:t>
            </a:r>
          </a:p>
          <a:p>
            <a:pPr algn="just" eaLnBrk="1" hangingPunct="1">
              <a:spcBef>
                <a:spcPct val="50000"/>
              </a:spcBef>
            </a:pPr>
            <a:r>
              <a:rPr lang="tr-TR" sz="1300" b="1" dirty="0">
                <a:solidFill>
                  <a:srgbClr val="0461A0"/>
                </a:solidFill>
                <a:latin typeface="Calibri" pitchFamily="34" charset="0"/>
              </a:rPr>
              <a:t>Örnek veri kümesi</a:t>
            </a:r>
          </a:p>
        </p:txBody>
      </p:sp>
      <p:graphicFrame>
        <p:nvGraphicFramePr>
          <p:cNvPr id="14771" name="Group 435"/>
          <p:cNvGraphicFramePr>
            <a:graphicFrameLocks noGrp="1"/>
          </p:cNvGraphicFramePr>
          <p:nvPr>
            <p:ph/>
          </p:nvPr>
        </p:nvGraphicFramePr>
        <p:xfrm>
          <a:off x="323850" y="1773238"/>
          <a:ext cx="6048375" cy="2194326"/>
        </p:xfrm>
        <a:graphic>
          <a:graphicData uri="http://schemas.openxmlformats.org/drawingml/2006/table">
            <a:tbl>
              <a:tblPr/>
              <a:tblGrid>
                <a:gridCol w="719138"/>
                <a:gridCol w="1700212"/>
                <a:gridCol w="1209675"/>
                <a:gridCol w="1209675"/>
                <a:gridCol w="1209675"/>
              </a:tblGrid>
              <a:tr h="243769">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000" b="1" i="0" u="none" strike="noStrike" cap="none" normalizeH="0" baseline="0" dirty="0" smtClean="0">
                          <a:ln>
                            <a:noFill/>
                          </a:ln>
                          <a:solidFill>
                            <a:srgbClr val="0461A0"/>
                          </a:solidFill>
                          <a:effectLst/>
                          <a:latin typeface="Arial" pitchFamily="34" charset="0"/>
                          <a:ea typeface="华文细黑" pitchFamily="2" charset="-122"/>
                        </a:rPr>
                        <a:t>Başvuru</a:t>
                      </a:r>
                    </a:p>
                  </a:txBody>
                  <a:tcPr marT="45707" marB="45707" horzOverflow="overflow">
                    <a:lnL w="6350" cap="flat" cmpd="sng" algn="ctr">
                      <a:solidFill>
                        <a:srgbClr val="0062AC"/>
                      </a:solidFill>
                      <a:prstDash val="solid"/>
                      <a:round/>
                      <a:headEnd type="none" w="med" len="med"/>
                      <a:tailEnd type="none" w="med" len="med"/>
                    </a:lnL>
                    <a:lnR w="3175" cap="flat" cmpd="sng" algn="ctr">
                      <a:solidFill>
                        <a:srgbClr val="0062AC"/>
                      </a:solidFill>
                      <a:prstDash val="solid"/>
                      <a:round/>
                      <a:headEnd type="none" w="med" len="med"/>
                      <a:tailEnd type="none" w="med" len="med"/>
                    </a:lnR>
                    <a:lnT w="19050" cap="flat" cmpd="sng" algn="ctr">
                      <a:solidFill>
                        <a:srgbClr val="0062AC"/>
                      </a:solidFill>
                      <a:prstDash val="solid"/>
                      <a:round/>
                      <a:headEnd type="none" w="med" len="med"/>
                      <a:tailEnd type="none" w="med" len="med"/>
                    </a:lnT>
                    <a:lnB w="19050"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000" b="1" i="0" u="none" strike="noStrike" cap="none" normalizeH="0" baseline="0" smtClean="0">
                          <a:ln>
                            <a:noFill/>
                          </a:ln>
                          <a:solidFill>
                            <a:srgbClr val="0461A0"/>
                          </a:solidFill>
                          <a:effectLst/>
                          <a:latin typeface="Arial" pitchFamily="34" charset="0"/>
                          <a:ea typeface="华文细黑" pitchFamily="2" charset="-122"/>
                        </a:rPr>
                        <a:t>Eğitim</a:t>
                      </a:r>
                    </a:p>
                  </a:txBody>
                  <a:tcPr marT="45707" marB="45707" horzOverflow="overflow">
                    <a:lnL w="3175" cap="flat" cmpd="sng" algn="ctr">
                      <a:solidFill>
                        <a:srgbClr val="0062AC"/>
                      </a:solidFill>
                      <a:prstDash val="solid"/>
                      <a:round/>
                      <a:headEnd type="none" w="med" len="med"/>
                      <a:tailEnd type="none" w="med" len="med"/>
                    </a:lnL>
                    <a:lnR w="3175" cap="flat" cmpd="sng" algn="ctr">
                      <a:solidFill>
                        <a:srgbClr val="0062AC"/>
                      </a:solidFill>
                      <a:prstDash val="solid"/>
                      <a:round/>
                      <a:headEnd type="none" w="med" len="med"/>
                      <a:tailEnd type="none" w="med" len="med"/>
                    </a:lnR>
                    <a:lnT w="19050" cap="flat" cmpd="sng" algn="ctr">
                      <a:solidFill>
                        <a:srgbClr val="0062AC"/>
                      </a:solidFill>
                      <a:prstDash val="solid"/>
                      <a:round/>
                      <a:headEnd type="none" w="med" len="med"/>
                      <a:tailEnd type="none" w="med" len="med"/>
                    </a:lnT>
                    <a:lnB w="19050"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000" b="1" i="0" u="none" strike="noStrike" cap="none" normalizeH="0" baseline="0" smtClean="0">
                          <a:ln>
                            <a:noFill/>
                          </a:ln>
                          <a:solidFill>
                            <a:srgbClr val="0461A0"/>
                          </a:solidFill>
                          <a:effectLst/>
                          <a:latin typeface="Arial" pitchFamily="34" charset="0"/>
                          <a:ea typeface="华文细黑" pitchFamily="2" charset="-122"/>
                        </a:rPr>
                        <a:t>Yaş</a:t>
                      </a:r>
                    </a:p>
                  </a:txBody>
                  <a:tcPr marT="45707" marB="45707" horzOverflow="overflow">
                    <a:lnL w="3175" cap="flat" cmpd="sng" algn="ctr">
                      <a:solidFill>
                        <a:srgbClr val="0062AC"/>
                      </a:solidFill>
                      <a:prstDash val="solid"/>
                      <a:round/>
                      <a:headEnd type="none" w="med" len="med"/>
                      <a:tailEnd type="none" w="med" len="med"/>
                    </a:lnL>
                    <a:lnR w="3175" cap="flat" cmpd="sng" algn="ctr">
                      <a:solidFill>
                        <a:srgbClr val="0062AC"/>
                      </a:solidFill>
                      <a:prstDash val="solid"/>
                      <a:round/>
                      <a:headEnd type="none" w="med" len="med"/>
                      <a:tailEnd type="none" w="med" len="med"/>
                    </a:lnR>
                    <a:lnT w="19050" cap="flat" cmpd="sng" algn="ctr">
                      <a:solidFill>
                        <a:srgbClr val="0062AC"/>
                      </a:solidFill>
                      <a:prstDash val="solid"/>
                      <a:round/>
                      <a:headEnd type="none" w="med" len="med"/>
                      <a:tailEnd type="none" w="med" len="med"/>
                    </a:lnT>
                    <a:lnB w="19050"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000" b="1" i="0" u="none" strike="noStrike" cap="none" normalizeH="0" baseline="0" smtClean="0">
                          <a:ln>
                            <a:noFill/>
                          </a:ln>
                          <a:solidFill>
                            <a:srgbClr val="0461A0"/>
                          </a:solidFill>
                          <a:effectLst/>
                          <a:latin typeface="Arial" pitchFamily="34" charset="0"/>
                          <a:ea typeface="华文细黑" pitchFamily="2" charset="-122"/>
                        </a:rPr>
                        <a:t>Cinsiyet</a:t>
                      </a:r>
                    </a:p>
                  </a:txBody>
                  <a:tcPr marT="45707" marB="45707" horzOverflow="overflow">
                    <a:lnL w="3175" cap="flat" cmpd="sng" algn="ctr">
                      <a:solidFill>
                        <a:srgbClr val="0062AC"/>
                      </a:solidFill>
                      <a:prstDash val="solid"/>
                      <a:round/>
                      <a:headEnd type="none" w="med" len="med"/>
                      <a:tailEnd type="none" w="med" len="med"/>
                    </a:lnL>
                    <a:lnR w="3175" cap="flat" cmpd="sng" algn="ctr">
                      <a:solidFill>
                        <a:srgbClr val="0062AC"/>
                      </a:solidFill>
                      <a:prstDash val="solid"/>
                      <a:round/>
                      <a:headEnd type="none" w="med" len="med"/>
                      <a:tailEnd type="none" w="med" len="med"/>
                    </a:lnR>
                    <a:lnT w="19050" cap="flat" cmpd="sng" algn="ctr">
                      <a:solidFill>
                        <a:srgbClr val="0062AC"/>
                      </a:solidFill>
                      <a:prstDash val="solid"/>
                      <a:round/>
                      <a:headEnd type="none" w="med" len="med"/>
                      <a:tailEnd type="none" w="med" len="med"/>
                    </a:lnT>
                    <a:lnB w="19050"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000" b="1" i="0" u="none" strike="noStrike" cap="none" normalizeH="0" baseline="0" smtClean="0">
                          <a:ln>
                            <a:noFill/>
                          </a:ln>
                          <a:solidFill>
                            <a:srgbClr val="0461A0"/>
                          </a:solidFill>
                          <a:effectLst/>
                          <a:latin typeface="Arial" pitchFamily="34" charset="0"/>
                          <a:ea typeface="华文细黑" pitchFamily="2" charset="-122"/>
                        </a:rPr>
                        <a:t>Kabul</a:t>
                      </a:r>
                    </a:p>
                  </a:txBody>
                  <a:tcPr marT="45707" marB="45707" horzOverflow="overflow">
                    <a:lnL w="3175" cap="flat" cmpd="sng" algn="ctr">
                      <a:solidFill>
                        <a:srgbClr val="0062AC"/>
                      </a:solidFill>
                      <a:prstDash val="solid"/>
                      <a:round/>
                      <a:headEnd type="none" w="med" len="med"/>
                      <a:tailEnd type="none" w="med" len="med"/>
                    </a:lnL>
                    <a:lnR w="6350" cap="flat" cmpd="sng" algn="ctr">
                      <a:solidFill>
                        <a:srgbClr val="0062AC"/>
                      </a:solidFill>
                      <a:prstDash val="solid"/>
                      <a:round/>
                      <a:headEnd type="none" w="med" len="med"/>
                      <a:tailEnd type="none" w="med" len="med"/>
                    </a:lnR>
                    <a:lnT w="19050" cap="flat" cmpd="sng" algn="ctr">
                      <a:solidFill>
                        <a:srgbClr val="0062AC"/>
                      </a:solidFill>
                      <a:prstDash val="solid"/>
                      <a:round/>
                      <a:headEnd type="none" w="med" len="med"/>
                      <a:tailEnd type="none" w="med" len="med"/>
                    </a:lnT>
                    <a:lnB w="19050" cap="flat" cmpd="sng" algn="ctr">
                      <a:solidFill>
                        <a:srgbClr val="0062AC"/>
                      </a:solidFill>
                      <a:prstDash val="solid"/>
                      <a:round/>
                      <a:headEnd type="none" w="med" len="med"/>
                      <a:tailEnd type="none" w="med" len="med"/>
                    </a:lnB>
                    <a:lnTlToBr>
                      <a:noFill/>
                    </a:lnTlToBr>
                    <a:lnBlToTr>
                      <a:noFill/>
                    </a:lnBlToTr>
                    <a:noFill/>
                  </a:tcPr>
                </a:tc>
              </a:tr>
              <a:tr h="243769">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000" b="0" i="0" u="none" strike="noStrike" cap="none" normalizeH="0" baseline="0" smtClean="0">
                          <a:ln>
                            <a:noFill/>
                          </a:ln>
                          <a:solidFill>
                            <a:srgbClr val="0461A0"/>
                          </a:solidFill>
                          <a:effectLst/>
                          <a:latin typeface="Arial" pitchFamily="34" charset="0"/>
                          <a:ea typeface="华文细黑" pitchFamily="2" charset="-122"/>
                        </a:rPr>
                        <a:t>1</a:t>
                      </a:r>
                    </a:p>
                  </a:txBody>
                  <a:tcPr marT="45707" marB="45707" horzOverflow="overflow">
                    <a:lnL w="6350" cap="flat" cmpd="sng" algn="ctr">
                      <a:solidFill>
                        <a:srgbClr val="0062AC"/>
                      </a:solidFill>
                      <a:prstDash val="solid"/>
                      <a:round/>
                      <a:headEnd type="none" w="med" len="med"/>
                      <a:tailEnd type="none" w="med" len="med"/>
                    </a:lnL>
                    <a:lnR w="3175" cap="flat" cmpd="sng" algn="ctr">
                      <a:solidFill>
                        <a:srgbClr val="0062AC"/>
                      </a:solidFill>
                      <a:prstDash val="solid"/>
                      <a:round/>
                      <a:headEnd type="none" w="med" len="med"/>
                      <a:tailEnd type="none" w="med" len="med"/>
                    </a:lnR>
                    <a:lnT w="19050" cap="flat" cmpd="sng" algn="ctr">
                      <a:solidFill>
                        <a:srgbClr val="0062AC"/>
                      </a:solidFill>
                      <a:prstDash val="solid"/>
                      <a:round/>
                      <a:headEnd type="none" w="med" len="med"/>
                      <a:tailEnd type="none" w="med" len="med"/>
                    </a:lnT>
                    <a:lnB w="3175"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000" b="0" i="0" u="none" strike="noStrike" cap="none" normalizeH="0" baseline="0" smtClean="0">
                          <a:ln>
                            <a:noFill/>
                          </a:ln>
                          <a:solidFill>
                            <a:srgbClr val="0461A0"/>
                          </a:solidFill>
                          <a:effectLst/>
                          <a:latin typeface="Arial" pitchFamily="34" charset="0"/>
                          <a:ea typeface="华文细黑" pitchFamily="2" charset="-122"/>
                        </a:rPr>
                        <a:t>ORTA</a:t>
                      </a:r>
                    </a:p>
                  </a:txBody>
                  <a:tcPr marT="45707" marB="45707" horzOverflow="overflow">
                    <a:lnL w="3175" cap="flat" cmpd="sng" algn="ctr">
                      <a:solidFill>
                        <a:srgbClr val="0062AC"/>
                      </a:solidFill>
                      <a:prstDash val="solid"/>
                      <a:round/>
                      <a:headEnd type="none" w="med" len="med"/>
                      <a:tailEnd type="none" w="med" len="med"/>
                    </a:lnL>
                    <a:lnR w="3175" cap="flat" cmpd="sng" algn="ctr">
                      <a:solidFill>
                        <a:srgbClr val="0062AC"/>
                      </a:solidFill>
                      <a:prstDash val="solid"/>
                      <a:round/>
                      <a:headEnd type="none" w="med" len="med"/>
                      <a:tailEnd type="none" w="med" len="med"/>
                    </a:lnR>
                    <a:lnT w="19050" cap="flat" cmpd="sng" algn="ctr">
                      <a:solidFill>
                        <a:srgbClr val="0062AC"/>
                      </a:solidFill>
                      <a:prstDash val="solid"/>
                      <a:round/>
                      <a:headEnd type="none" w="med" len="med"/>
                      <a:tailEnd type="none" w="med" len="med"/>
                    </a:lnT>
                    <a:lnB w="3175"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000" b="0" i="0" u="none" strike="noStrike" cap="none" normalizeH="0" baseline="0" smtClean="0">
                          <a:ln>
                            <a:noFill/>
                          </a:ln>
                          <a:solidFill>
                            <a:srgbClr val="0461A0"/>
                          </a:solidFill>
                          <a:effectLst/>
                          <a:latin typeface="Arial" pitchFamily="34" charset="0"/>
                          <a:ea typeface="华文细黑" pitchFamily="2" charset="-122"/>
                        </a:rPr>
                        <a:t>YAŞLI</a:t>
                      </a:r>
                    </a:p>
                  </a:txBody>
                  <a:tcPr marT="45707" marB="45707" horzOverflow="overflow">
                    <a:lnL w="3175" cap="flat" cmpd="sng" algn="ctr">
                      <a:solidFill>
                        <a:srgbClr val="0062AC"/>
                      </a:solidFill>
                      <a:prstDash val="solid"/>
                      <a:round/>
                      <a:headEnd type="none" w="med" len="med"/>
                      <a:tailEnd type="none" w="med" len="med"/>
                    </a:lnL>
                    <a:lnR w="3175" cap="flat" cmpd="sng" algn="ctr">
                      <a:solidFill>
                        <a:srgbClr val="0062AC"/>
                      </a:solidFill>
                      <a:prstDash val="solid"/>
                      <a:round/>
                      <a:headEnd type="none" w="med" len="med"/>
                      <a:tailEnd type="none" w="med" len="med"/>
                    </a:lnR>
                    <a:lnT w="19050" cap="flat" cmpd="sng" algn="ctr">
                      <a:solidFill>
                        <a:srgbClr val="0062AC"/>
                      </a:solidFill>
                      <a:prstDash val="solid"/>
                      <a:round/>
                      <a:headEnd type="none" w="med" len="med"/>
                      <a:tailEnd type="none" w="med" len="med"/>
                    </a:lnT>
                    <a:lnB w="3175"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000" b="0" i="0" u="none" strike="noStrike" cap="none" normalizeH="0" baseline="0" smtClean="0">
                          <a:ln>
                            <a:noFill/>
                          </a:ln>
                          <a:solidFill>
                            <a:srgbClr val="0461A0"/>
                          </a:solidFill>
                          <a:effectLst/>
                          <a:latin typeface="Arial" pitchFamily="34" charset="0"/>
                          <a:ea typeface="华文细黑" pitchFamily="2" charset="-122"/>
                        </a:rPr>
                        <a:t>ERKEK</a:t>
                      </a:r>
                    </a:p>
                  </a:txBody>
                  <a:tcPr marT="45707" marB="45707" horzOverflow="overflow">
                    <a:lnL w="3175" cap="flat" cmpd="sng" algn="ctr">
                      <a:solidFill>
                        <a:srgbClr val="0062AC"/>
                      </a:solidFill>
                      <a:prstDash val="solid"/>
                      <a:round/>
                      <a:headEnd type="none" w="med" len="med"/>
                      <a:tailEnd type="none" w="med" len="med"/>
                    </a:lnL>
                    <a:lnR w="3175" cap="flat" cmpd="sng" algn="ctr">
                      <a:solidFill>
                        <a:srgbClr val="0062AC"/>
                      </a:solidFill>
                      <a:prstDash val="solid"/>
                      <a:round/>
                      <a:headEnd type="none" w="med" len="med"/>
                      <a:tailEnd type="none" w="med" len="med"/>
                    </a:lnR>
                    <a:lnT w="19050" cap="flat" cmpd="sng" algn="ctr">
                      <a:solidFill>
                        <a:srgbClr val="0062AC"/>
                      </a:solidFill>
                      <a:prstDash val="solid"/>
                      <a:round/>
                      <a:headEnd type="none" w="med" len="med"/>
                      <a:tailEnd type="none" w="med" len="med"/>
                    </a:lnT>
                    <a:lnB w="3175"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000" b="0" i="0" u="none" strike="noStrike" cap="none" normalizeH="0" baseline="0" smtClean="0">
                          <a:ln>
                            <a:noFill/>
                          </a:ln>
                          <a:solidFill>
                            <a:srgbClr val="0461A0"/>
                          </a:solidFill>
                          <a:effectLst/>
                          <a:latin typeface="Arial" pitchFamily="34" charset="0"/>
                          <a:ea typeface="华文细黑" pitchFamily="2" charset="-122"/>
                        </a:rPr>
                        <a:t>EVET</a:t>
                      </a:r>
                    </a:p>
                  </a:txBody>
                  <a:tcPr marT="45707" marB="45707" horzOverflow="overflow">
                    <a:lnL w="3175" cap="flat" cmpd="sng" algn="ctr">
                      <a:solidFill>
                        <a:srgbClr val="0062AC"/>
                      </a:solidFill>
                      <a:prstDash val="solid"/>
                      <a:round/>
                      <a:headEnd type="none" w="med" len="med"/>
                      <a:tailEnd type="none" w="med" len="med"/>
                    </a:lnL>
                    <a:lnR w="6350" cap="flat" cmpd="sng" algn="ctr">
                      <a:solidFill>
                        <a:srgbClr val="0062AC"/>
                      </a:solidFill>
                      <a:prstDash val="solid"/>
                      <a:round/>
                      <a:headEnd type="none" w="med" len="med"/>
                      <a:tailEnd type="none" w="med" len="med"/>
                    </a:lnR>
                    <a:lnT w="19050" cap="flat" cmpd="sng" algn="ctr">
                      <a:solidFill>
                        <a:srgbClr val="0062AC"/>
                      </a:solidFill>
                      <a:prstDash val="solid"/>
                      <a:round/>
                      <a:headEnd type="none" w="med" len="med"/>
                      <a:tailEnd type="none" w="med" len="med"/>
                    </a:lnT>
                    <a:lnB w="3175" cap="flat" cmpd="sng" algn="ctr">
                      <a:solidFill>
                        <a:srgbClr val="0062AC"/>
                      </a:solidFill>
                      <a:prstDash val="solid"/>
                      <a:round/>
                      <a:headEnd type="none" w="med" len="med"/>
                      <a:tailEnd type="none" w="med" len="med"/>
                    </a:lnB>
                    <a:lnTlToBr>
                      <a:noFill/>
                    </a:lnTlToBr>
                    <a:lnBlToTr>
                      <a:noFill/>
                    </a:lnBlToTr>
                    <a:noFill/>
                  </a:tcPr>
                </a:tc>
              </a:tr>
              <a:tr h="243769">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000" b="0" i="0" u="none" strike="noStrike" cap="none" normalizeH="0" baseline="0" smtClean="0">
                          <a:ln>
                            <a:noFill/>
                          </a:ln>
                          <a:solidFill>
                            <a:srgbClr val="0461A0"/>
                          </a:solidFill>
                          <a:effectLst/>
                          <a:latin typeface="Arial" pitchFamily="34" charset="0"/>
                          <a:ea typeface="华文细黑" pitchFamily="2" charset="-122"/>
                        </a:rPr>
                        <a:t>2</a:t>
                      </a:r>
                    </a:p>
                  </a:txBody>
                  <a:tcPr marT="45707" marB="45707" horzOverflow="overflow">
                    <a:lnL w="6350" cap="flat" cmpd="sng" algn="ctr">
                      <a:solidFill>
                        <a:srgbClr val="0062AC"/>
                      </a:solidFill>
                      <a:prstDash val="solid"/>
                      <a:round/>
                      <a:headEnd type="none" w="med" len="med"/>
                      <a:tailEnd type="none" w="med" len="med"/>
                    </a:lnL>
                    <a:lnR w="3175" cap="flat" cmpd="sng" algn="ctr">
                      <a:solidFill>
                        <a:srgbClr val="0062AC"/>
                      </a:solidFill>
                      <a:prstDash val="solid"/>
                      <a:round/>
                      <a:headEnd type="none" w="med" len="med"/>
                      <a:tailEnd type="none" w="med" len="med"/>
                    </a:lnR>
                    <a:lnT w="3175" cap="flat" cmpd="sng" algn="ctr">
                      <a:solidFill>
                        <a:srgbClr val="0062AC"/>
                      </a:solidFill>
                      <a:prstDash val="solid"/>
                      <a:round/>
                      <a:headEnd type="none" w="med" len="med"/>
                      <a:tailEnd type="none" w="med" len="med"/>
                    </a:lnT>
                    <a:lnB w="3175"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000" b="0" i="0" u="none" strike="noStrike" cap="none" normalizeH="0" baseline="0" smtClean="0">
                          <a:ln>
                            <a:noFill/>
                          </a:ln>
                          <a:solidFill>
                            <a:srgbClr val="0461A0"/>
                          </a:solidFill>
                          <a:effectLst/>
                          <a:latin typeface="Arial" pitchFamily="34" charset="0"/>
                          <a:ea typeface="华文细黑" pitchFamily="2" charset="-122"/>
                        </a:rPr>
                        <a:t>İLK</a:t>
                      </a:r>
                    </a:p>
                  </a:txBody>
                  <a:tcPr marT="45707" marB="45707" horzOverflow="overflow">
                    <a:lnL w="3175" cap="flat" cmpd="sng" algn="ctr">
                      <a:solidFill>
                        <a:srgbClr val="0062AC"/>
                      </a:solidFill>
                      <a:prstDash val="solid"/>
                      <a:round/>
                      <a:headEnd type="none" w="med" len="med"/>
                      <a:tailEnd type="none" w="med" len="med"/>
                    </a:lnL>
                    <a:lnR w="3175" cap="flat" cmpd="sng" algn="ctr">
                      <a:solidFill>
                        <a:srgbClr val="0062AC"/>
                      </a:solidFill>
                      <a:prstDash val="solid"/>
                      <a:round/>
                      <a:headEnd type="none" w="med" len="med"/>
                      <a:tailEnd type="none" w="med" len="med"/>
                    </a:lnR>
                    <a:lnT w="3175" cap="flat" cmpd="sng" algn="ctr">
                      <a:solidFill>
                        <a:srgbClr val="0062AC"/>
                      </a:solidFill>
                      <a:prstDash val="solid"/>
                      <a:round/>
                      <a:headEnd type="none" w="med" len="med"/>
                      <a:tailEnd type="none" w="med" len="med"/>
                    </a:lnT>
                    <a:lnB w="3175"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000" b="0" i="0" u="none" strike="noStrike" cap="none" normalizeH="0" baseline="0" smtClean="0">
                          <a:ln>
                            <a:noFill/>
                          </a:ln>
                          <a:solidFill>
                            <a:srgbClr val="0461A0"/>
                          </a:solidFill>
                          <a:effectLst/>
                          <a:latin typeface="Arial" pitchFamily="34" charset="0"/>
                          <a:ea typeface="华文细黑" pitchFamily="2" charset="-122"/>
                        </a:rPr>
                        <a:t>GENÇ</a:t>
                      </a:r>
                    </a:p>
                  </a:txBody>
                  <a:tcPr marT="45707" marB="45707" horzOverflow="overflow">
                    <a:lnL w="3175" cap="flat" cmpd="sng" algn="ctr">
                      <a:solidFill>
                        <a:srgbClr val="0062AC"/>
                      </a:solidFill>
                      <a:prstDash val="solid"/>
                      <a:round/>
                      <a:headEnd type="none" w="med" len="med"/>
                      <a:tailEnd type="none" w="med" len="med"/>
                    </a:lnL>
                    <a:lnR w="3175" cap="flat" cmpd="sng" algn="ctr">
                      <a:solidFill>
                        <a:srgbClr val="0062AC"/>
                      </a:solidFill>
                      <a:prstDash val="solid"/>
                      <a:round/>
                      <a:headEnd type="none" w="med" len="med"/>
                      <a:tailEnd type="none" w="med" len="med"/>
                    </a:lnR>
                    <a:lnT w="3175" cap="flat" cmpd="sng" algn="ctr">
                      <a:solidFill>
                        <a:srgbClr val="0062AC"/>
                      </a:solidFill>
                      <a:prstDash val="solid"/>
                      <a:round/>
                      <a:headEnd type="none" w="med" len="med"/>
                      <a:tailEnd type="none" w="med" len="med"/>
                    </a:lnT>
                    <a:lnB w="3175"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000" b="0" i="0" u="none" strike="noStrike" cap="none" normalizeH="0" baseline="0" smtClean="0">
                          <a:ln>
                            <a:noFill/>
                          </a:ln>
                          <a:solidFill>
                            <a:srgbClr val="0461A0"/>
                          </a:solidFill>
                          <a:effectLst/>
                          <a:latin typeface="Arial" pitchFamily="34" charset="0"/>
                          <a:ea typeface="华文细黑" pitchFamily="2" charset="-122"/>
                        </a:rPr>
                        <a:t>ERKEK</a:t>
                      </a:r>
                    </a:p>
                  </a:txBody>
                  <a:tcPr marT="45707" marB="45707" horzOverflow="overflow">
                    <a:lnL w="3175" cap="flat" cmpd="sng" algn="ctr">
                      <a:solidFill>
                        <a:srgbClr val="0062AC"/>
                      </a:solidFill>
                      <a:prstDash val="solid"/>
                      <a:round/>
                      <a:headEnd type="none" w="med" len="med"/>
                      <a:tailEnd type="none" w="med" len="med"/>
                    </a:lnL>
                    <a:lnR w="3175" cap="flat" cmpd="sng" algn="ctr">
                      <a:solidFill>
                        <a:srgbClr val="0062AC"/>
                      </a:solidFill>
                      <a:prstDash val="solid"/>
                      <a:round/>
                      <a:headEnd type="none" w="med" len="med"/>
                      <a:tailEnd type="none" w="med" len="med"/>
                    </a:lnR>
                    <a:lnT w="3175" cap="flat" cmpd="sng" algn="ctr">
                      <a:solidFill>
                        <a:srgbClr val="0062AC"/>
                      </a:solidFill>
                      <a:prstDash val="solid"/>
                      <a:round/>
                      <a:headEnd type="none" w="med" len="med"/>
                      <a:tailEnd type="none" w="med" len="med"/>
                    </a:lnT>
                    <a:lnB w="3175"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000" b="0" i="0" u="none" strike="noStrike" cap="none" normalizeH="0" baseline="0" smtClean="0">
                          <a:ln>
                            <a:noFill/>
                          </a:ln>
                          <a:solidFill>
                            <a:srgbClr val="0461A0"/>
                          </a:solidFill>
                          <a:effectLst/>
                          <a:latin typeface="Arial" pitchFamily="34" charset="0"/>
                          <a:ea typeface="华文细黑" pitchFamily="2" charset="-122"/>
                        </a:rPr>
                        <a:t>HAYIR</a:t>
                      </a:r>
                    </a:p>
                  </a:txBody>
                  <a:tcPr marT="45707" marB="45707" horzOverflow="overflow">
                    <a:lnL w="3175" cap="flat" cmpd="sng" algn="ctr">
                      <a:solidFill>
                        <a:srgbClr val="0062AC"/>
                      </a:solidFill>
                      <a:prstDash val="solid"/>
                      <a:round/>
                      <a:headEnd type="none" w="med" len="med"/>
                      <a:tailEnd type="none" w="med" len="med"/>
                    </a:lnL>
                    <a:lnR w="6350" cap="flat" cmpd="sng" algn="ctr">
                      <a:solidFill>
                        <a:srgbClr val="0062AC"/>
                      </a:solidFill>
                      <a:prstDash val="solid"/>
                      <a:round/>
                      <a:headEnd type="none" w="med" len="med"/>
                      <a:tailEnd type="none" w="med" len="med"/>
                    </a:lnR>
                    <a:lnT w="3175" cap="flat" cmpd="sng" algn="ctr">
                      <a:solidFill>
                        <a:srgbClr val="0062AC"/>
                      </a:solidFill>
                      <a:prstDash val="solid"/>
                      <a:round/>
                      <a:headEnd type="none" w="med" len="med"/>
                      <a:tailEnd type="none" w="med" len="med"/>
                    </a:lnT>
                    <a:lnB w="3175" cap="flat" cmpd="sng" algn="ctr">
                      <a:solidFill>
                        <a:srgbClr val="0062AC"/>
                      </a:solidFill>
                      <a:prstDash val="solid"/>
                      <a:round/>
                      <a:headEnd type="none" w="med" len="med"/>
                      <a:tailEnd type="none" w="med" len="med"/>
                    </a:lnB>
                    <a:lnTlToBr>
                      <a:noFill/>
                    </a:lnTlToBr>
                    <a:lnBlToTr>
                      <a:noFill/>
                    </a:lnBlToTr>
                    <a:noFill/>
                  </a:tcPr>
                </a:tc>
              </a:tr>
              <a:tr h="243769">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000" b="0" i="0" u="none" strike="noStrike" cap="none" normalizeH="0" baseline="0" smtClean="0">
                          <a:ln>
                            <a:noFill/>
                          </a:ln>
                          <a:solidFill>
                            <a:srgbClr val="0461A0"/>
                          </a:solidFill>
                          <a:effectLst/>
                          <a:latin typeface="Arial" pitchFamily="34" charset="0"/>
                          <a:ea typeface="华文细黑" pitchFamily="2" charset="-122"/>
                        </a:rPr>
                        <a:t>3</a:t>
                      </a:r>
                    </a:p>
                  </a:txBody>
                  <a:tcPr marT="45707" marB="45707" horzOverflow="overflow">
                    <a:lnL w="6350" cap="flat" cmpd="sng" algn="ctr">
                      <a:solidFill>
                        <a:srgbClr val="0062AC"/>
                      </a:solidFill>
                      <a:prstDash val="solid"/>
                      <a:round/>
                      <a:headEnd type="none" w="med" len="med"/>
                      <a:tailEnd type="none" w="med" len="med"/>
                    </a:lnL>
                    <a:lnR w="3175" cap="flat" cmpd="sng" algn="ctr">
                      <a:solidFill>
                        <a:srgbClr val="0062AC"/>
                      </a:solidFill>
                      <a:prstDash val="solid"/>
                      <a:round/>
                      <a:headEnd type="none" w="med" len="med"/>
                      <a:tailEnd type="none" w="med" len="med"/>
                    </a:lnR>
                    <a:lnT w="3175" cap="flat" cmpd="sng" algn="ctr">
                      <a:solidFill>
                        <a:srgbClr val="0062AC"/>
                      </a:solidFill>
                      <a:prstDash val="solid"/>
                      <a:round/>
                      <a:headEnd type="none" w="med" len="med"/>
                      <a:tailEnd type="none" w="med" len="med"/>
                    </a:lnT>
                    <a:lnB w="3175"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000" b="0" i="0" u="none" strike="noStrike" cap="none" normalizeH="0" baseline="0" dirty="0" smtClean="0">
                          <a:ln>
                            <a:noFill/>
                          </a:ln>
                          <a:solidFill>
                            <a:srgbClr val="0461A0"/>
                          </a:solidFill>
                          <a:effectLst/>
                          <a:latin typeface="Arial" pitchFamily="34" charset="0"/>
                          <a:ea typeface="华文细黑" pitchFamily="2" charset="-122"/>
                        </a:rPr>
                        <a:t>YÜKSEK</a:t>
                      </a:r>
                    </a:p>
                  </a:txBody>
                  <a:tcPr marT="45707" marB="45707" horzOverflow="overflow">
                    <a:lnL w="3175" cap="flat" cmpd="sng" algn="ctr">
                      <a:solidFill>
                        <a:srgbClr val="0062AC"/>
                      </a:solidFill>
                      <a:prstDash val="solid"/>
                      <a:round/>
                      <a:headEnd type="none" w="med" len="med"/>
                      <a:tailEnd type="none" w="med" len="med"/>
                    </a:lnL>
                    <a:lnR w="3175" cap="flat" cmpd="sng" algn="ctr">
                      <a:solidFill>
                        <a:srgbClr val="0062AC"/>
                      </a:solidFill>
                      <a:prstDash val="solid"/>
                      <a:round/>
                      <a:headEnd type="none" w="med" len="med"/>
                      <a:tailEnd type="none" w="med" len="med"/>
                    </a:lnR>
                    <a:lnT w="3175" cap="flat" cmpd="sng" algn="ctr">
                      <a:solidFill>
                        <a:srgbClr val="0062AC"/>
                      </a:solidFill>
                      <a:prstDash val="solid"/>
                      <a:round/>
                      <a:headEnd type="none" w="med" len="med"/>
                      <a:tailEnd type="none" w="med" len="med"/>
                    </a:lnT>
                    <a:lnB w="3175"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000" b="0" i="0" u="none" strike="noStrike" cap="none" normalizeH="0" baseline="0" smtClean="0">
                          <a:ln>
                            <a:noFill/>
                          </a:ln>
                          <a:solidFill>
                            <a:srgbClr val="0461A0"/>
                          </a:solidFill>
                          <a:effectLst/>
                          <a:latin typeface="Arial" pitchFamily="34" charset="0"/>
                          <a:ea typeface="华文细黑" pitchFamily="2" charset="-122"/>
                        </a:rPr>
                        <a:t>ORTA</a:t>
                      </a:r>
                    </a:p>
                  </a:txBody>
                  <a:tcPr marT="45707" marB="45707" horzOverflow="overflow">
                    <a:lnL w="3175" cap="flat" cmpd="sng" algn="ctr">
                      <a:solidFill>
                        <a:srgbClr val="0062AC"/>
                      </a:solidFill>
                      <a:prstDash val="solid"/>
                      <a:round/>
                      <a:headEnd type="none" w="med" len="med"/>
                      <a:tailEnd type="none" w="med" len="med"/>
                    </a:lnL>
                    <a:lnR w="3175" cap="flat" cmpd="sng" algn="ctr">
                      <a:solidFill>
                        <a:srgbClr val="0062AC"/>
                      </a:solidFill>
                      <a:prstDash val="solid"/>
                      <a:round/>
                      <a:headEnd type="none" w="med" len="med"/>
                      <a:tailEnd type="none" w="med" len="med"/>
                    </a:lnR>
                    <a:lnT w="3175" cap="flat" cmpd="sng" algn="ctr">
                      <a:solidFill>
                        <a:srgbClr val="0062AC"/>
                      </a:solidFill>
                      <a:prstDash val="solid"/>
                      <a:round/>
                      <a:headEnd type="none" w="med" len="med"/>
                      <a:tailEnd type="none" w="med" len="med"/>
                    </a:lnT>
                    <a:lnB w="3175"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000" b="0" i="0" u="none" strike="noStrike" cap="none" normalizeH="0" baseline="0" smtClean="0">
                          <a:ln>
                            <a:noFill/>
                          </a:ln>
                          <a:solidFill>
                            <a:srgbClr val="0461A0"/>
                          </a:solidFill>
                          <a:effectLst/>
                          <a:latin typeface="Arial" pitchFamily="34" charset="0"/>
                          <a:ea typeface="华文细黑" pitchFamily="2" charset="-122"/>
                        </a:rPr>
                        <a:t>KADIN</a:t>
                      </a:r>
                    </a:p>
                  </a:txBody>
                  <a:tcPr marT="45707" marB="45707" horzOverflow="overflow">
                    <a:lnL w="3175" cap="flat" cmpd="sng" algn="ctr">
                      <a:solidFill>
                        <a:srgbClr val="0062AC"/>
                      </a:solidFill>
                      <a:prstDash val="solid"/>
                      <a:round/>
                      <a:headEnd type="none" w="med" len="med"/>
                      <a:tailEnd type="none" w="med" len="med"/>
                    </a:lnL>
                    <a:lnR w="3175" cap="flat" cmpd="sng" algn="ctr">
                      <a:solidFill>
                        <a:srgbClr val="0062AC"/>
                      </a:solidFill>
                      <a:prstDash val="solid"/>
                      <a:round/>
                      <a:headEnd type="none" w="med" len="med"/>
                      <a:tailEnd type="none" w="med" len="med"/>
                    </a:lnR>
                    <a:lnT w="3175" cap="flat" cmpd="sng" algn="ctr">
                      <a:solidFill>
                        <a:srgbClr val="0062AC"/>
                      </a:solidFill>
                      <a:prstDash val="solid"/>
                      <a:round/>
                      <a:headEnd type="none" w="med" len="med"/>
                      <a:tailEnd type="none" w="med" len="med"/>
                    </a:lnT>
                    <a:lnB w="3175"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000" b="0" i="0" u="none" strike="noStrike" cap="none" normalizeH="0" baseline="0" smtClean="0">
                          <a:ln>
                            <a:noFill/>
                          </a:ln>
                          <a:solidFill>
                            <a:srgbClr val="0461A0"/>
                          </a:solidFill>
                          <a:effectLst/>
                          <a:latin typeface="Arial" pitchFamily="34" charset="0"/>
                          <a:ea typeface="华文细黑" pitchFamily="2" charset="-122"/>
                        </a:rPr>
                        <a:t>HAYIR</a:t>
                      </a:r>
                    </a:p>
                  </a:txBody>
                  <a:tcPr marT="45707" marB="45707" horzOverflow="overflow">
                    <a:lnL w="3175" cap="flat" cmpd="sng" algn="ctr">
                      <a:solidFill>
                        <a:srgbClr val="0062AC"/>
                      </a:solidFill>
                      <a:prstDash val="solid"/>
                      <a:round/>
                      <a:headEnd type="none" w="med" len="med"/>
                      <a:tailEnd type="none" w="med" len="med"/>
                    </a:lnL>
                    <a:lnR w="6350" cap="flat" cmpd="sng" algn="ctr">
                      <a:solidFill>
                        <a:srgbClr val="0062AC"/>
                      </a:solidFill>
                      <a:prstDash val="solid"/>
                      <a:round/>
                      <a:headEnd type="none" w="med" len="med"/>
                      <a:tailEnd type="none" w="med" len="med"/>
                    </a:lnR>
                    <a:lnT w="3175" cap="flat" cmpd="sng" algn="ctr">
                      <a:solidFill>
                        <a:srgbClr val="0062AC"/>
                      </a:solidFill>
                      <a:prstDash val="solid"/>
                      <a:round/>
                      <a:headEnd type="none" w="med" len="med"/>
                      <a:tailEnd type="none" w="med" len="med"/>
                    </a:lnT>
                    <a:lnB w="3175" cap="flat" cmpd="sng" algn="ctr">
                      <a:solidFill>
                        <a:srgbClr val="0062AC"/>
                      </a:solidFill>
                      <a:prstDash val="solid"/>
                      <a:round/>
                      <a:headEnd type="none" w="med" len="med"/>
                      <a:tailEnd type="none" w="med" len="med"/>
                    </a:lnB>
                    <a:lnTlToBr>
                      <a:noFill/>
                    </a:lnTlToBr>
                    <a:lnBlToTr>
                      <a:noFill/>
                    </a:lnBlToTr>
                    <a:noFill/>
                  </a:tcPr>
                </a:tc>
              </a:tr>
              <a:tr h="243769">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000" b="0" i="0" u="none" strike="noStrike" cap="none" normalizeH="0" baseline="0" smtClean="0">
                          <a:ln>
                            <a:noFill/>
                          </a:ln>
                          <a:solidFill>
                            <a:srgbClr val="0461A0"/>
                          </a:solidFill>
                          <a:effectLst/>
                          <a:latin typeface="Arial" pitchFamily="34" charset="0"/>
                          <a:ea typeface="华文细黑" pitchFamily="2" charset="-122"/>
                        </a:rPr>
                        <a:t>4</a:t>
                      </a:r>
                    </a:p>
                  </a:txBody>
                  <a:tcPr marT="45707" marB="45707" horzOverflow="overflow">
                    <a:lnL w="6350" cap="flat" cmpd="sng" algn="ctr">
                      <a:solidFill>
                        <a:srgbClr val="0062AC"/>
                      </a:solidFill>
                      <a:prstDash val="solid"/>
                      <a:round/>
                      <a:headEnd type="none" w="med" len="med"/>
                      <a:tailEnd type="none" w="med" len="med"/>
                    </a:lnL>
                    <a:lnR w="3175" cap="flat" cmpd="sng" algn="ctr">
                      <a:solidFill>
                        <a:srgbClr val="0062AC"/>
                      </a:solidFill>
                      <a:prstDash val="solid"/>
                      <a:round/>
                      <a:headEnd type="none" w="med" len="med"/>
                      <a:tailEnd type="none" w="med" len="med"/>
                    </a:lnR>
                    <a:lnT w="3175" cap="flat" cmpd="sng" algn="ctr">
                      <a:solidFill>
                        <a:srgbClr val="0062AC"/>
                      </a:solidFill>
                      <a:prstDash val="solid"/>
                      <a:round/>
                      <a:headEnd type="none" w="med" len="med"/>
                      <a:tailEnd type="none" w="med" len="med"/>
                    </a:lnT>
                    <a:lnB w="3175"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000" b="0" i="0" u="none" strike="noStrike" cap="none" normalizeH="0" baseline="0" smtClean="0">
                          <a:ln>
                            <a:noFill/>
                          </a:ln>
                          <a:solidFill>
                            <a:srgbClr val="0461A0"/>
                          </a:solidFill>
                          <a:effectLst/>
                          <a:latin typeface="Arial" pitchFamily="34" charset="0"/>
                          <a:ea typeface="华文细黑" pitchFamily="2" charset="-122"/>
                        </a:rPr>
                        <a:t>ORTA</a:t>
                      </a:r>
                    </a:p>
                  </a:txBody>
                  <a:tcPr marT="45707" marB="45707" horzOverflow="overflow">
                    <a:lnL w="3175" cap="flat" cmpd="sng" algn="ctr">
                      <a:solidFill>
                        <a:srgbClr val="0062AC"/>
                      </a:solidFill>
                      <a:prstDash val="solid"/>
                      <a:round/>
                      <a:headEnd type="none" w="med" len="med"/>
                      <a:tailEnd type="none" w="med" len="med"/>
                    </a:lnL>
                    <a:lnR w="3175" cap="flat" cmpd="sng" algn="ctr">
                      <a:solidFill>
                        <a:srgbClr val="0062AC"/>
                      </a:solidFill>
                      <a:prstDash val="solid"/>
                      <a:round/>
                      <a:headEnd type="none" w="med" len="med"/>
                      <a:tailEnd type="none" w="med" len="med"/>
                    </a:lnR>
                    <a:lnT w="3175" cap="flat" cmpd="sng" algn="ctr">
                      <a:solidFill>
                        <a:srgbClr val="0062AC"/>
                      </a:solidFill>
                      <a:prstDash val="solid"/>
                      <a:round/>
                      <a:headEnd type="none" w="med" len="med"/>
                      <a:tailEnd type="none" w="med" len="med"/>
                    </a:lnT>
                    <a:lnB w="3175"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000" b="0" i="0" u="none" strike="noStrike" cap="none" normalizeH="0" baseline="0" smtClean="0">
                          <a:ln>
                            <a:noFill/>
                          </a:ln>
                          <a:solidFill>
                            <a:srgbClr val="0461A0"/>
                          </a:solidFill>
                          <a:effectLst/>
                          <a:latin typeface="Arial" pitchFamily="34" charset="0"/>
                          <a:ea typeface="华文细黑" pitchFamily="2" charset="-122"/>
                        </a:rPr>
                        <a:t>ORTA</a:t>
                      </a:r>
                    </a:p>
                  </a:txBody>
                  <a:tcPr marT="45707" marB="45707" horzOverflow="overflow">
                    <a:lnL w="3175" cap="flat" cmpd="sng" algn="ctr">
                      <a:solidFill>
                        <a:srgbClr val="0062AC"/>
                      </a:solidFill>
                      <a:prstDash val="solid"/>
                      <a:round/>
                      <a:headEnd type="none" w="med" len="med"/>
                      <a:tailEnd type="none" w="med" len="med"/>
                    </a:lnL>
                    <a:lnR w="3175" cap="flat" cmpd="sng" algn="ctr">
                      <a:solidFill>
                        <a:srgbClr val="0062AC"/>
                      </a:solidFill>
                      <a:prstDash val="solid"/>
                      <a:round/>
                      <a:headEnd type="none" w="med" len="med"/>
                      <a:tailEnd type="none" w="med" len="med"/>
                    </a:lnR>
                    <a:lnT w="3175" cap="flat" cmpd="sng" algn="ctr">
                      <a:solidFill>
                        <a:srgbClr val="0062AC"/>
                      </a:solidFill>
                      <a:prstDash val="solid"/>
                      <a:round/>
                      <a:headEnd type="none" w="med" len="med"/>
                      <a:tailEnd type="none" w="med" len="med"/>
                    </a:lnT>
                    <a:lnB w="3175"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000" b="0" i="0" u="none" strike="noStrike" cap="none" normalizeH="0" baseline="0" smtClean="0">
                          <a:ln>
                            <a:noFill/>
                          </a:ln>
                          <a:solidFill>
                            <a:srgbClr val="0461A0"/>
                          </a:solidFill>
                          <a:effectLst/>
                          <a:latin typeface="Arial" pitchFamily="34" charset="0"/>
                          <a:ea typeface="华文细黑" pitchFamily="2" charset="-122"/>
                        </a:rPr>
                        <a:t>ERKEK</a:t>
                      </a:r>
                    </a:p>
                  </a:txBody>
                  <a:tcPr marT="45707" marB="45707" horzOverflow="overflow">
                    <a:lnL w="3175" cap="flat" cmpd="sng" algn="ctr">
                      <a:solidFill>
                        <a:srgbClr val="0062AC"/>
                      </a:solidFill>
                      <a:prstDash val="solid"/>
                      <a:round/>
                      <a:headEnd type="none" w="med" len="med"/>
                      <a:tailEnd type="none" w="med" len="med"/>
                    </a:lnL>
                    <a:lnR w="3175" cap="flat" cmpd="sng" algn="ctr">
                      <a:solidFill>
                        <a:srgbClr val="0062AC"/>
                      </a:solidFill>
                      <a:prstDash val="solid"/>
                      <a:round/>
                      <a:headEnd type="none" w="med" len="med"/>
                      <a:tailEnd type="none" w="med" len="med"/>
                    </a:lnR>
                    <a:lnT w="3175" cap="flat" cmpd="sng" algn="ctr">
                      <a:solidFill>
                        <a:srgbClr val="0062AC"/>
                      </a:solidFill>
                      <a:prstDash val="solid"/>
                      <a:round/>
                      <a:headEnd type="none" w="med" len="med"/>
                      <a:tailEnd type="none" w="med" len="med"/>
                    </a:lnT>
                    <a:lnB w="3175"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000" b="0" i="0" u="none" strike="noStrike" cap="none" normalizeH="0" baseline="0" smtClean="0">
                          <a:ln>
                            <a:noFill/>
                          </a:ln>
                          <a:solidFill>
                            <a:srgbClr val="0461A0"/>
                          </a:solidFill>
                          <a:effectLst/>
                          <a:latin typeface="Arial" pitchFamily="34" charset="0"/>
                          <a:ea typeface="华文细黑" pitchFamily="2" charset="-122"/>
                        </a:rPr>
                        <a:t>EVET</a:t>
                      </a:r>
                    </a:p>
                  </a:txBody>
                  <a:tcPr marT="45707" marB="45707" horzOverflow="overflow">
                    <a:lnL w="3175" cap="flat" cmpd="sng" algn="ctr">
                      <a:solidFill>
                        <a:srgbClr val="0062AC"/>
                      </a:solidFill>
                      <a:prstDash val="solid"/>
                      <a:round/>
                      <a:headEnd type="none" w="med" len="med"/>
                      <a:tailEnd type="none" w="med" len="med"/>
                    </a:lnL>
                    <a:lnR w="6350" cap="flat" cmpd="sng" algn="ctr">
                      <a:solidFill>
                        <a:srgbClr val="0062AC"/>
                      </a:solidFill>
                      <a:prstDash val="solid"/>
                      <a:round/>
                      <a:headEnd type="none" w="med" len="med"/>
                      <a:tailEnd type="none" w="med" len="med"/>
                    </a:lnR>
                    <a:lnT w="3175" cap="flat" cmpd="sng" algn="ctr">
                      <a:solidFill>
                        <a:srgbClr val="0062AC"/>
                      </a:solidFill>
                      <a:prstDash val="solid"/>
                      <a:round/>
                      <a:headEnd type="none" w="med" len="med"/>
                      <a:tailEnd type="none" w="med" len="med"/>
                    </a:lnT>
                    <a:lnB w="3175" cap="flat" cmpd="sng" algn="ctr">
                      <a:solidFill>
                        <a:srgbClr val="0062AC"/>
                      </a:solidFill>
                      <a:prstDash val="solid"/>
                      <a:round/>
                      <a:headEnd type="none" w="med" len="med"/>
                      <a:tailEnd type="none" w="med" len="med"/>
                    </a:lnB>
                    <a:lnTlToBr>
                      <a:noFill/>
                    </a:lnTlToBr>
                    <a:lnBlToTr>
                      <a:noFill/>
                    </a:lnBlToTr>
                    <a:noFill/>
                  </a:tcPr>
                </a:tc>
              </a:tr>
              <a:tr h="243769">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000" b="0" i="0" u="none" strike="noStrike" cap="none" normalizeH="0" baseline="0" smtClean="0">
                          <a:ln>
                            <a:noFill/>
                          </a:ln>
                          <a:solidFill>
                            <a:srgbClr val="0461A0"/>
                          </a:solidFill>
                          <a:effectLst/>
                          <a:latin typeface="Arial" pitchFamily="34" charset="0"/>
                          <a:ea typeface="华文细黑" pitchFamily="2" charset="-122"/>
                        </a:rPr>
                        <a:t>5</a:t>
                      </a:r>
                    </a:p>
                  </a:txBody>
                  <a:tcPr marT="45707" marB="45707" horzOverflow="overflow">
                    <a:lnL w="6350" cap="flat" cmpd="sng" algn="ctr">
                      <a:solidFill>
                        <a:srgbClr val="0062AC"/>
                      </a:solidFill>
                      <a:prstDash val="solid"/>
                      <a:round/>
                      <a:headEnd type="none" w="med" len="med"/>
                      <a:tailEnd type="none" w="med" len="med"/>
                    </a:lnL>
                    <a:lnR w="3175" cap="flat" cmpd="sng" algn="ctr">
                      <a:solidFill>
                        <a:srgbClr val="0062AC"/>
                      </a:solidFill>
                      <a:prstDash val="solid"/>
                      <a:round/>
                      <a:headEnd type="none" w="med" len="med"/>
                      <a:tailEnd type="none" w="med" len="med"/>
                    </a:lnR>
                    <a:lnT w="3175" cap="flat" cmpd="sng" algn="ctr">
                      <a:solidFill>
                        <a:srgbClr val="0062AC"/>
                      </a:solidFill>
                      <a:prstDash val="solid"/>
                      <a:round/>
                      <a:headEnd type="none" w="med" len="med"/>
                      <a:tailEnd type="none" w="med" len="med"/>
                    </a:lnT>
                    <a:lnB w="3175"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000" b="0" i="0" u="none" strike="noStrike" cap="none" normalizeH="0" baseline="0" smtClean="0">
                          <a:ln>
                            <a:noFill/>
                          </a:ln>
                          <a:solidFill>
                            <a:srgbClr val="0461A0"/>
                          </a:solidFill>
                          <a:effectLst/>
                          <a:latin typeface="Arial" pitchFamily="34" charset="0"/>
                          <a:ea typeface="华文细黑" pitchFamily="2" charset="-122"/>
                        </a:rPr>
                        <a:t>İLK</a:t>
                      </a:r>
                    </a:p>
                  </a:txBody>
                  <a:tcPr marT="45707" marB="45707" horzOverflow="overflow">
                    <a:lnL w="3175" cap="flat" cmpd="sng" algn="ctr">
                      <a:solidFill>
                        <a:srgbClr val="0062AC"/>
                      </a:solidFill>
                      <a:prstDash val="solid"/>
                      <a:round/>
                      <a:headEnd type="none" w="med" len="med"/>
                      <a:tailEnd type="none" w="med" len="med"/>
                    </a:lnL>
                    <a:lnR w="3175" cap="flat" cmpd="sng" algn="ctr">
                      <a:solidFill>
                        <a:srgbClr val="0062AC"/>
                      </a:solidFill>
                      <a:prstDash val="solid"/>
                      <a:round/>
                      <a:headEnd type="none" w="med" len="med"/>
                      <a:tailEnd type="none" w="med" len="med"/>
                    </a:lnR>
                    <a:lnT w="3175" cap="flat" cmpd="sng" algn="ctr">
                      <a:solidFill>
                        <a:srgbClr val="0062AC"/>
                      </a:solidFill>
                      <a:prstDash val="solid"/>
                      <a:round/>
                      <a:headEnd type="none" w="med" len="med"/>
                      <a:tailEnd type="none" w="med" len="med"/>
                    </a:lnT>
                    <a:lnB w="3175"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000" b="0" i="0" u="none" strike="noStrike" cap="none" normalizeH="0" baseline="0" smtClean="0">
                          <a:ln>
                            <a:noFill/>
                          </a:ln>
                          <a:solidFill>
                            <a:srgbClr val="0461A0"/>
                          </a:solidFill>
                          <a:effectLst/>
                          <a:latin typeface="Arial" pitchFamily="34" charset="0"/>
                          <a:ea typeface="华文细黑" pitchFamily="2" charset="-122"/>
                        </a:rPr>
                        <a:t>ORTA</a:t>
                      </a:r>
                    </a:p>
                  </a:txBody>
                  <a:tcPr marT="45707" marB="45707" horzOverflow="overflow">
                    <a:lnL w="3175" cap="flat" cmpd="sng" algn="ctr">
                      <a:solidFill>
                        <a:srgbClr val="0062AC"/>
                      </a:solidFill>
                      <a:prstDash val="solid"/>
                      <a:round/>
                      <a:headEnd type="none" w="med" len="med"/>
                      <a:tailEnd type="none" w="med" len="med"/>
                    </a:lnL>
                    <a:lnR w="3175" cap="flat" cmpd="sng" algn="ctr">
                      <a:solidFill>
                        <a:srgbClr val="0062AC"/>
                      </a:solidFill>
                      <a:prstDash val="solid"/>
                      <a:round/>
                      <a:headEnd type="none" w="med" len="med"/>
                      <a:tailEnd type="none" w="med" len="med"/>
                    </a:lnR>
                    <a:lnT w="3175" cap="flat" cmpd="sng" algn="ctr">
                      <a:solidFill>
                        <a:srgbClr val="0062AC"/>
                      </a:solidFill>
                      <a:prstDash val="solid"/>
                      <a:round/>
                      <a:headEnd type="none" w="med" len="med"/>
                      <a:tailEnd type="none" w="med" len="med"/>
                    </a:lnT>
                    <a:lnB w="3175"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000" b="0" i="0" u="none" strike="noStrike" cap="none" normalizeH="0" baseline="0" smtClean="0">
                          <a:ln>
                            <a:noFill/>
                          </a:ln>
                          <a:solidFill>
                            <a:srgbClr val="0461A0"/>
                          </a:solidFill>
                          <a:effectLst/>
                          <a:latin typeface="Arial" pitchFamily="34" charset="0"/>
                          <a:ea typeface="华文细黑" pitchFamily="2" charset="-122"/>
                        </a:rPr>
                        <a:t>ERKEK</a:t>
                      </a:r>
                    </a:p>
                  </a:txBody>
                  <a:tcPr marT="45707" marB="45707" horzOverflow="overflow">
                    <a:lnL w="3175" cap="flat" cmpd="sng" algn="ctr">
                      <a:solidFill>
                        <a:srgbClr val="0062AC"/>
                      </a:solidFill>
                      <a:prstDash val="solid"/>
                      <a:round/>
                      <a:headEnd type="none" w="med" len="med"/>
                      <a:tailEnd type="none" w="med" len="med"/>
                    </a:lnL>
                    <a:lnR w="3175" cap="flat" cmpd="sng" algn="ctr">
                      <a:solidFill>
                        <a:srgbClr val="0062AC"/>
                      </a:solidFill>
                      <a:prstDash val="solid"/>
                      <a:round/>
                      <a:headEnd type="none" w="med" len="med"/>
                      <a:tailEnd type="none" w="med" len="med"/>
                    </a:lnR>
                    <a:lnT w="3175" cap="flat" cmpd="sng" algn="ctr">
                      <a:solidFill>
                        <a:srgbClr val="0062AC"/>
                      </a:solidFill>
                      <a:prstDash val="solid"/>
                      <a:round/>
                      <a:headEnd type="none" w="med" len="med"/>
                      <a:tailEnd type="none" w="med" len="med"/>
                    </a:lnT>
                    <a:lnB w="3175"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000" b="0" i="0" u="none" strike="noStrike" cap="none" normalizeH="0" baseline="0" smtClean="0">
                          <a:ln>
                            <a:noFill/>
                          </a:ln>
                          <a:solidFill>
                            <a:srgbClr val="0461A0"/>
                          </a:solidFill>
                          <a:effectLst/>
                          <a:latin typeface="Arial" pitchFamily="34" charset="0"/>
                          <a:ea typeface="华文细黑" pitchFamily="2" charset="-122"/>
                        </a:rPr>
                        <a:t>EVET</a:t>
                      </a:r>
                    </a:p>
                  </a:txBody>
                  <a:tcPr marT="45707" marB="45707" horzOverflow="overflow">
                    <a:lnL w="3175" cap="flat" cmpd="sng" algn="ctr">
                      <a:solidFill>
                        <a:srgbClr val="0062AC"/>
                      </a:solidFill>
                      <a:prstDash val="solid"/>
                      <a:round/>
                      <a:headEnd type="none" w="med" len="med"/>
                      <a:tailEnd type="none" w="med" len="med"/>
                    </a:lnL>
                    <a:lnR w="6350" cap="flat" cmpd="sng" algn="ctr">
                      <a:solidFill>
                        <a:srgbClr val="0062AC"/>
                      </a:solidFill>
                      <a:prstDash val="solid"/>
                      <a:round/>
                      <a:headEnd type="none" w="med" len="med"/>
                      <a:tailEnd type="none" w="med" len="med"/>
                    </a:lnR>
                    <a:lnT w="3175" cap="flat" cmpd="sng" algn="ctr">
                      <a:solidFill>
                        <a:srgbClr val="0062AC"/>
                      </a:solidFill>
                      <a:prstDash val="solid"/>
                      <a:round/>
                      <a:headEnd type="none" w="med" len="med"/>
                      <a:tailEnd type="none" w="med" len="med"/>
                    </a:lnT>
                    <a:lnB w="3175" cap="flat" cmpd="sng" algn="ctr">
                      <a:solidFill>
                        <a:srgbClr val="0062AC"/>
                      </a:solidFill>
                      <a:prstDash val="solid"/>
                      <a:round/>
                      <a:headEnd type="none" w="med" len="med"/>
                      <a:tailEnd type="none" w="med" len="med"/>
                    </a:lnB>
                    <a:lnTlToBr>
                      <a:noFill/>
                    </a:lnTlToBr>
                    <a:lnBlToTr>
                      <a:noFill/>
                    </a:lnBlToTr>
                    <a:noFill/>
                  </a:tcPr>
                </a:tc>
              </a:tr>
              <a:tr h="243769">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000" b="0" i="0" u="none" strike="noStrike" cap="none" normalizeH="0" baseline="0" smtClean="0">
                          <a:ln>
                            <a:noFill/>
                          </a:ln>
                          <a:solidFill>
                            <a:srgbClr val="0461A0"/>
                          </a:solidFill>
                          <a:effectLst/>
                          <a:latin typeface="Arial" pitchFamily="34" charset="0"/>
                          <a:ea typeface="华文细黑" pitchFamily="2" charset="-122"/>
                        </a:rPr>
                        <a:t>6</a:t>
                      </a:r>
                    </a:p>
                  </a:txBody>
                  <a:tcPr marT="45707" marB="45707" horzOverflow="overflow">
                    <a:lnL w="6350" cap="flat" cmpd="sng" algn="ctr">
                      <a:solidFill>
                        <a:srgbClr val="0062AC"/>
                      </a:solidFill>
                      <a:prstDash val="solid"/>
                      <a:round/>
                      <a:headEnd type="none" w="med" len="med"/>
                      <a:tailEnd type="none" w="med" len="med"/>
                    </a:lnL>
                    <a:lnR w="3175" cap="flat" cmpd="sng" algn="ctr">
                      <a:solidFill>
                        <a:srgbClr val="0062AC"/>
                      </a:solidFill>
                      <a:prstDash val="solid"/>
                      <a:round/>
                      <a:headEnd type="none" w="med" len="med"/>
                      <a:tailEnd type="none" w="med" len="med"/>
                    </a:lnR>
                    <a:lnT w="3175" cap="flat" cmpd="sng" algn="ctr">
                      <a:solidFill>
                        <a:srgbClr val="0062AC"/>
                      </a:solidFill>
                      <a:prstDash val="solid"/>
                      <a:round/>
                      <a:headEnd type="none" w="med" len="med"/>
                      <a:tailEnd type="none" w="med" len="med"/>
                    </a:lnT>
                    <a:lnB w="3175"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000" b="0" i="0" u="none" strike="noStrike" cap="none" normalizeH="0" baseline="0" smtClean="0">
                          <a:ln>
                            <a:noFill/>
                          </a:ln>
                          <a:solidFill>
                            <a:srgbClr val="0461A0"/>
                          </a:solidFill>
                          <a:effectLst/>
                          <a:latin typeface="Arial" pitchFamily="34" charset="0"/>
                          <a:ea typeface="华文细黑" pitchFamily="2" charset="-122"/>
                        </a:rPr>
                        <a:t>YÜKSEK</a:t>
                      </a:r>
                    </a:p>
                  </a:txBody>
                  <a:tcPr marT="45707" marB="45707" horzOverflow="overflow">
                    <a:lnL w="3175" cap="flat" cmpd="sng" algn="ctr">
                      <a:solidFill>
                        <a:srgbClr val="0062AC"/>
                      </a:solidFill>
                      <a:prstDash val="solid"/>
                      <a:round/>
                      <a:headEnd type="none" w="med" len="med"/>
                      <a:tailEnd type="none" w="med" len="med"/>
                    </a:lnL>
                    <a:lnR w="3175" cap="flat" cmpd="sng" algn="ctr">
                      <a:solidFill>
                        <a:srgbClr val="0062AC"/>
                      </a:solidFill>
                      <a:prstDash val="solid"/>
                      <a:round/>
                      <a:headEnd type="none" w="med" len="med"/>
                      <a:tailEnd type="none" w="med" len="med"/>
                    </a:lnR>
                    <a:lnT w="3175" cap="flat" cmpd="sng" algn="ctr">
                      <a:solidFill>
                        <a:srgbClr val="0062AC"/>
                      </a:solidFill>
                      <a:prstDash val="solid"/>
                      <a:round/>
                      <a:headEnd type="none" w="med" len="med"/>
                      <a:tailEnd type="none" w="med" len="med"/>
                    </a:lnT>
                    <a:lnB w="3175"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000" b="0" i="0" u="none" strike="noStrike" cap="none" normalizeH="0" baseline="0" smtClean="0">
                          <a:ln>
                            <a:noFill/>
                          </a:ln>
                          <a:solidFill>
                            <a:srgbClr val="0461A0"/>
                          </a:solidFill>
                          <a:effectLst/>
                          <a:latin typeface="Arial" pitchFamily="34" charset="0"/>
                          <a:ea typeface="华文细黑" pitchFamily="2" charset="-122"/>
                        </a:rPr>
                        <a:t>YAŞLI</a:t>
                      </a:r>
                    </a:p>
                  </a:txBody>
                  <a:tcPr marT="45707" marB="45707" horzOverflow="overflow">
                    <a:lnL w="3175" cap="flat" cmpd="sng" algn="ctr">
                      <a:solidFill>
                        <a:srgbClr val="0062AC"/>
                      </a:solidFill>
                      <a:prstDash val="solid"/>
                      <a:round/>
                      <a:headEnd type="none" w="med" len="med"/>
                      <a:tailEnd type="none" w="med" len="med"/>
                    </a:lnL>
                    <a:lnR w="3175" cap="flat" cmpd="sng" algn="ctr">
                      <a:solidFill>
                        <a:srgbClr val="0062AC"/>
                      </a:solidFill>
                      <a:prstDash val="solid"/>
                      <a:round/>
                      <a:headEnd type="none" w="med" len="med"/>
                      <a:tailEnd type="none" w="med" len="med"/>
                    </a:lnR>
                    <a:lnT w="3175" cap="flat" cmpd="sng" algn="ctr">
                      <a:solidFill>
                        <a:srgbClr val="0062AC"/>
                      </a:solidFill>
                      <a:prstDash val="solid"/>
                      <a:round/>
                      <a:headEnd type="none" w="med" len="med"/>
                      <a:tailEnd type="none" w="med" len="med"/>
                    </a:lnT>
                    <a:lnB w="3175"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000" b="0" i="0" u="none" strike="noStrike" cap="none" normalizeH="0" baseline="0" smtClean="0">
                          <a:ln>
                            <a:noFill/>
                          </a:ln>
                          <a:solidFill>
                            <a:srgbClr val="0461A0"/>
                          </a:solidFill>
                          <a:effectLst/>
                          <a:latin typeface="Arial" pitchFamily="34" charset="0"/>
                          <a:ea typeface="华文细黑" pitchFamily="2" charset="-122"/>
                        </a:rPr>
                        <a:t>KADIN</a:t>
                      </a:r>
                    </a:p>
                  </a:txBody>
                  <a:tcPr marT="45707" marB="45707" horzOverflow="overflow">
                    <a:lnL w="3175" cap="flat" cmpd="sng" algn="ctr">
                      <a:solidFill>
                        <a:srgbClr val="0062AC"/>
                      </a:solidFill>
                      <a:prstDash val="solid"/>
                      <a:round/>
                      <a:headEnd type="none" w="med" len="med"/>
                      <a:tailEnd type="none" w="med" len="med"/>
                    </a:lnL>
                    <a:lnR w="3175" cap="flat" cmpd="sng" algn="ctr">
                      <a:solidFill>
                        <a:srgbClr val="0062AC"/>
                      </a:solidFill>
                      <a:prstDash val="solid"/>
                      <a:round/>
                      <a:headEnd type="none" w="med" len="med"/>
                      <a:tailEnd type="none" w="med" len="med"/>
                    </a:lnR>
                    <a:lnT w="3175" cap="flat" cmpd="sng" algn="ctr">
                      <a:solidFill>
                        <a:srgbClr val="0062AC"/>
                      </a:solidFill>
                      <a:prstDash val="solid"/>
                      <a:round/>
                      <a:headEnd type="none" w="med" len="med"/>
                      <a:tailEnd type="none" w="med" len="med"/>
                    </a:lnT>
                    <a:lnB w="3175"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000" b="0" i="0" u="none" strike="noStrike" cap="none" normalizeH="0" baseline="0" smtClean="0">
                          <a:ln>
                            <a:noFill/>
                          </a:ln>
                          <a:solidFill>
                            <a:srgbClr val="0461A0"/>
                          </a:solidFill>
                          <a:effectLst/>
                          <a:latin typeface="Arial" pitchFamily="34" charset="0"/>
                          <a:ea typeface="华文细黑" pitchFamily="2" charset="-122"/>
                        </a:rPr>
                        <a:t>EVET</a:t>
                      </a:r>
                    </a:p>
                  </a:txBody>
                  <a:tcPr marT="45707" marB="45707" horzOverflow="overflow">
                    <a:lnL w="3175" cap="flat" cmpd="sng" algn="ctr">
                      <a:solidFill>
                        <a:srgbClr val="0062AC"/>
                      </a:solidFill>
                      <a:prstDash val="solid"/>
                      <a:round/>
                      <a:headEnd type="none" w="med" len="med"/>
                      <a:tailEnd type="none" w="med" len="med"/>
                    </a:lnL>
                    <a:lnR w="6350" cap="flat" cmpd="sng" algn="ctr">
                      <a:solidFill>
                        <a:srgbClr val="0062AC"/>
                      </a:solidFill>
                      <a:prstDash val="solid"/>
                      <a:round/>
                      <a:headEnd type="none" w="med" len="med"/>
                      <a:tailEnd type="none" w="med" len="med"/>
                    </a:lnR>
                    <a:lnT w="3175" cap="flat" cmpd="sng" algn="ctr">
                      <a:solidFill>
                        <a:srgbClr val="0062AC"/>
                      </a:solidFill>
                      <a:prstDash val="solid"/>
                      <a:round/>
                      <a:headEnd type="none" w="med" len="med"/>
                      <a:tailEnd type="none" w="med" len="med"/>
                    </a:lnT>
                    <a:lnB w="3175" cap="flat" cmpd="sng" algn="ctr">
                      <a:solidFill>
                        <a:srgbClr val="0062AC"/>
                      </a:solidFill>
                      <a:prstDash val="solid"/>
                      <a:round/>
                      <a:headEnd type="none" w="med" len="med"/>
                      <a:tailEnd type="none" w="med" len="med"/>
                    </a:lnB>
                    <a:lnTlToBr>
                      <a:noFill/>
                    </a:lnTlToBr>
                    <a:lnBlToTr>
                      <a:noFill/>
                    </a:lnBlToTr>
                    <a:noFill/>
                  </a:tcPr>
                </a:tc>
              </a:tr>
              <a:tr h="243769">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000" b="0" i="0" u="none" strike="noStrike" cap="none" normalizeH="0" baseline="0" smtClean="0">
                          <a:ln>
                            <a:noFill/>
                          </a:ln>
                          <a:solidFill>
                            <a:srgbClr val="0461A0"/>
                          </a:solidFill>
                          <a:effectLst/>
                          <a:latin typeface="Arial" pitchFamily="34" charset="0"/>
                          <a:ea typeface="华文细黑" pitchFamily="2" charset="-122"/>
                        </a:rPr>
                        <a:t>7</a:t>
                      </a:r>
                    </a:p>
                  </a:txBody>
                  <a:tcPr marT="45707" marB="45707" horzOverflow="overflow">
                    <a:lnL w="6350" cap="flat" cmpd="sng" algn="ctr">
                      <a:solidFill>
                        <a:srgbClr val="0062AC"/>
                      </a:solidFill>
                      <a:prstDash val="solid"/>
                      <a:round/>
                      <a:headEnd type="none" w="med" len="med"/>
                      <a:tailEnd type="none" w="med" len="med"/>
                    </a:lnL>
                    <a:lnR w="3175" cap="flat" cmpd="sng" algn="ctr">
                      <a:solidFill>
                        <a:srgbClr val="0062AC"/>
                      </a:solidFill>
                      <a:prstDash val="solid"/>
                      <a:round/>
                      <a:headEnd type="none" w="med" len="med"/>
                      <a:tailEnd type="none" w="med" len="med"/>
                    </a:lnR>
                    <a:lnT w="3175" cap="flat" cmpd="sng" algn="ctr">
                      <a:solidFill>
                        <a:srgbClr val="0062AC"/>
                      </a:solidFill>
                      <a:prstDash val="solid"/>
                      <a:round/>
                      <a:headEnd type="none" w="med" len="med"/>
                      <a:tailEnd type="none" w="med" len="med"/>
                    </a:lnT>
                    <a:lnB w="3175"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000" b="0" i="0" u="none" strike="noStrike" cap="none" normalizeH="0" baseline="0" smtClean="0">
                          <a:ln>
                            <a:noFill/>
                          </a:ln>
                          <a:solidFill>
                            <a:srgbClr val="0461A0"/>
                          </a:solidFill>
                          <a:effectLst/>
                          <a:latin typeface="Arial" pitchFamily="34" charset="0"/>
                          <a:ea typeface="华文细黑" pitchFamily="2" charset="-122"/>
                        </a:rPr>
                        <a:t>İLK</a:t>
                      </a:r>
                    </a:p>
                  </a:txBody>
                  <a:tcPr marT="45707" marB="45707" horzOverflow="overflow">
                    <a:lnL w="3175" cap="flat" cmpd="sng" algn="ctr">
                      <a:solidFill>
                        <a:srgbClr val="0062AC"/>
                      </a:solidFill>
                      <a:prstDash val="solid"/>
                      <a:round/>
                      <a:headEnd type="none" w="med" len="med"/>
                      <a:tailEnd type="none" w="med" len="med"/>
                    </a:lnL>
                    <a:lnR w="3175" cap="flat" cmpd="sng" algn="ctr">
                      <a:solidFill>
                        <a:srgbClr val="0062AC"/>
                      </a:solidFill>
                      <a:prstDash val="solid"/>
                      <a:round/>
                      <a:headEnd type="none" w="med" len="med"/>
                      <a:tailEnd type="none" w="med" len="med"/>
                    </a:lnR>
                    <a:lnT w="3175" cap="flat" cmpd="sng" algn="ctr">
                      <a:solidFill>
                        <a:srgbClr val="0062AC"/>
                      </a:solidFill>
                      <a:prstDash val="solid"/>
                      <a:round/>
                      <a:headEnd type="none" w="med" len="med"/>
                      <a:tailEnd type="none" w="med" len="med"/>
                    </a:lnT>
                    <a:lnB w="3175"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000" b="0" i="0" u="none" strike="noStrike" cap="none" normalizeH="0" baseline="0" smtClean="0">
                          <a:ln>
                            <a:noFill/>
                          </a:ln>
                          <a:solidFill>
                            <a:srgbClr val="0461A0"/>
                          </a:solidFill>
                          <a:effectLst/>
                          <a:latin typeface="Arial" pitchFamily="34" charset="0"/>
                          <a:ea typeface="华文细黑" pitchFamily="2" charset="-122"/>
                        </a:rPr>
                        <a:t>GENÇ</a:t>
                      </a:r>
                    </a:p>
                  </a:txBody>
                  <a:tcPr marT="45707" marB="45707" horzOverflow="overflow">
                    <a:lnL w="3175" cap="flat" cmpd="sng" algn="ctr">
                      <a:solidFill>
                        <a:srgbClr val="0062AC"/>
                      </a:solidFill>
                      <a:prstDash val="solid"/>
                      <a:round/>
                      <a:headEnd type="none" w="med" len="med"/>
                      <a:tailEnd type="none" w="med" len="med"/>
                    </a:lnL>
                    <a:lnR w="3175" cap="flat" cmpd="sng" algn="ctr">
                      <a:solidFill>
                        <a:srgbClr val="0062AC"/>
                      </a:solidFill>
                      <a:prstDash val="solid"/>
                      <a:round/>
                      <a:headEnd type="none" w="med" len="med"/>
                      <a:tailEnd type="none" w="med" len="med"/>
                    </a:lnR>
                    <a:lnT w="3175" cap="flat" cmpd="sng" algn="ctr">
                      <a:solidFill>
                        <a:srgbClr val="0062AC"/>
                      </a:solidFill>
                      <a:prstDash val="solid"/>
                      <a:round/>
                      <a:headEnd type="none" w="med" len="med"/>
                      <a:tailEnd type="none" w="med" len="med"/>
                    </a:lnT>
                    <a:lnB w="3175"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000" b="0" i="0" u="none" strike="noStrike" cap="none" normalizeH="0" baseline="0" smtClean="0">
                          <a:ln>
                            <a:noFill/>
                          </a:ln>
                          <a:solidFill>
                            <a:srgbClr val="0461A0"/>
                          </a:solidFill>
                          <a:effectLst/>
                          <a:latin typeface="Arial" pitchFamily="34" charset="0"/>
                          <a:ea typeface="华文细黑" pitchFamily="2" charset="-122"/>
                        </a:rPr>
                        <a:t>KADIN</a:t>
                      </a:r>
                    </a:p>
                  </a:txBody>
                  <a:tcPr marT="45707" marB="45707" horzOverflow="overflow">
                    <a:lnL w="3175" cap="flat" cmpd="sng" algn="ctr">
                      <a:solidFill>
                        <a:srgbClr val="0062AC"/>
                      </a:solidFill>
                      <a:prstDash val="solid"/>
                      <a:round/>
                      <a:headEnd type="none" w="med" len="med"/>
                      <a:tailEnd type="none" w="med" len="med"/>
                    </a:lnL>
                    <a:lnR w="3175" cap="flat" cmpd="sng" algn="ctr">
                      <a:solidFill>
                        <a:srgbClr val="0062AC"/>
                      </a:solidFill>
                      <a:prstDash val="solid"/>
                      <a:round/>
                      <a:headEnd type="none" w="med" len="med"/>
                      <a:tailEnd type="none" w="med" len="med"/>
                    </a:lnR>
                    <a:lnT w="3175" cap="flat" cmpd="sng" algn="ctr">
                      <a:solidFill>
                        <a:srgbClr val="0062AC"/>
                      </a:solidFill>
                      <a:prstDash val="solid"/>
                      <a:round/>
                      <a:headEnd type="none" w="med" len="med"/>
                      <a:tailEnd type="none" w="med" len="med"/>
                    </a:lnT>
                    <a:lnB w="3175"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000" b="0" i="0" u="none" strike="noStrike" cap="none" normalizeH="0" baseline="0" smtClean="0">
                          <a:ln>
                            <a:noFill/>
                          </a:ln>
                          <a:solidFill>
                            <a:srgbClr val="0461A0"/>
                          </a:solidFill>
                          <a:effectLst/>
                          <a:latin typeface="Arial" pitchFamily="34" charset="0"/>
                          <a:ea typeface="华文细黑" pitchFamily="2" charset="-122"/>
                        </a:rPr>
                        <a:t>HAYIR</a:t>
                      </a:r>
                    </a:p>
                  </a:txBody>
                  <a:tcPr marT="45707" marB="45707" horzOverflow="overflow">
                    <a:lnL w="3175" cap="flat" cmpd="sng" algn="ctr">
                      <a:solidFill>
                        <a:srgbClr val="0062AC"/>
                      </a:solidFill>
                      <a:prstDash val="solid"/>
                      <a:round/>
                      <a:headEnd type="none" w="med" len="med"/>
                      <a:tailEnd type="none" w="med" len="med"/>
                    </a:lnL>
                    <a:lnR w="6350" cap="flat" cmpd="sng" algn="ctr">
                      <a:solidFill>
                        <a:srgbClr val="0062AC"/>
                      </a:solidFill>
                      <a:prstDash val="solid"/>
                      <a:round/>
                      <a:headEnd type="none" w="med" len="med"/>
                      <a:tailEnd type="none" w="med" len="med"/>
                    </a:lnR>
                    <a:lnT w="3175" cap="flat" cmpd="sng" algn="ctr">
                      <a:solidFill>
                        <a:srgbClr val="0062AC"/>
                      </a:solidFill>
                      <a:prstDash val="solid"/>
                      <a:round/>
                      <a:headEnd type="none" w="med" len="med"/>
                      <a:tailEnd type="none" w="med" len="med"/>
                    </a:lnT>
                    <a:lnB w="3175" cap="flat" cmpd="sng" algn="ctr">
                      <a:solidFill>
                        <a:srgbClr val="0062AC"/>
                      </a:solidFill>
                      <a:prstDash val="solid"/>
                      <a:round/>
                      <a:headEnd type="none" w="med" len="med"/>
                      <a:tailEnd type="none" w="med" len="med"/>
                    </a:lnB>
                    <a:lnTlToBr>
                      <a:noFill/>
                    </a:lnTlToBr>
                    <a:lnBlToTr>
                      <a:noFill/>
                    </a:lnBlToTr>
                    <a:noFill/>
                  </a:tcPr>
                </a:tc>
              </a:tr>
              <a:tr h="243769">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000" b="0" i="0" u="none" strike="noStrike" cap="none" normalizeH="0" baseline="0" smtClean="0">
                          <a:ln>
                            <a:noFill/>
                          </a:ln>
                          <a:solidFill>
                            <a:srgbClr val="0461A0"/>
                          </a:solidFill>
                          <a:effectLst/>
                          <a:latin typeface="Arial" pitchFamily="34" charset="0"/>
                          <a:ea typeface="华文细黑" pitchFamily="2" charset="-122"/>
                        </a:rPr>
                        <a:t>8</a:t>
                      </a:r>
                    </a:p>
                  </a:txBody>
                  <a:tcPr marT="45707" marB="45707" horzOverflow="overflow">
                    <a:lnL w="6350" cap="flat" cmpd="sng" algn="ctr">
                      <a:solidFill>
                        <a:srgbClr val="0062AC"/>
                      </a:solidFill>
                      <a:prstDash val="solid"/>
                      <a:round/>
                      <a:headEnd type="none" w="med" len="med"/>
                      <a:tailEnd type="none" w="med" len="med"/>
                    </a:lnL>
                    <a:lnR w="3175" cap="flat" cmpd="sng" algn="ctr">
                      <a:solidFill>
                        <a:srgbClr val="0062AC"/>
                      </a:solidFill>
                      <a:prstDash val="solid"/>
                      <a:round/>
                      <a:headEnd type="none" w="med" len="med"/>
                      <a:tailEnd type="none" w="med" len="med"/>
                    </a:lnR>
                    <a:lnT w="3175" cap="flat" cmpd="sng" algn="ctr">
                      <a:solidFill>
                        <a:srgbClr val="0062AC"/>
                      </a:solidFill>
                      <a:prstDash val="solid"/>
                      <a:round/>
                      <a:headEnd type="none" w="med" len="med"/>
                      <a:tailEnd type="none" w="med" len="med"/>
                    </a:lnT>
                    <a:lnB w="6350"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000" b="0" i="0" u="none" strike="noStrike" cap="none" normalizeH="0" baseline="0" smtClean="0">
                          <a:ln>
                            <a:noFill/>
                          </a:ln>
                          <a:solidFill>
                            <a:srgbClr val="0461A0"/>
                          </a:solidFill>
                          <a:effectLst/>
                          <a:latin typeface="Arial" pitchFamily="34" charset="0"/>
                          <a:ea typeface="华文细黑" pitchFamily="2" charset="-122"/>
                        </a:rPr>
                        <a:t>ORTA</a:t>
                      </a:r>
                    </a:p>
                  </a:txBody>
                  <a:tcPr marT="45707" marB="45707" horzOverflow="overflow">
                    <a:lnL w="3175" cap="flat" cmpd="sng" algn="ctr">
                      <a:solidFill>
                        <a:srgbClr val="0062AC"/>
                      </a:solidFill>
                      <a:prstDash val="solid"/>
                      <a:round/>
                      <a:headEnd type="none" w="med" len="med"/>
                      <a:tailEnd type="none" w="med" len="med"/>
                    </a:lnL>
                    <a:lnR w="3175" cap="flat" cmpd="sng" algn="ctr">
                      <a:solidFill>
                        <a:srgbClr val="0062AC"/>
                      </a:solidFill>
                      <a:prstDash val="solid"/>
                      <a:round/>
                      <a:headEnd type="none" w="med" len="med"/>
                      <a:tailEnd type="none" w="med" len="med"/>
                    </a:lnR>
                    <a:lnT w="3175" cap="flat" cmpd="sng" algn="ctr">
                      <a:solidFill>
                        <a:srgbClr val="0062AC"/>
                      </a:solidFill>
                      <a:prstDash val="solid"/>
                      <a:round/>
                      <a:headEnd type="none" w="med" len="med"/>
                      <a:tailEnd type="none" w="med" len="med"/>
                    </a:lnT>
                    <a:lnB w="6350"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000" b="0" i="0" u="none" strike="noStrike" cap="none" normalizeH="0" baseline="0" smtClean="0">
                          <a:ln>
                            <a:noFill/>
                          </a:ln>
                          <a:solidFill>
                            <a:srgbClr val="0461A0"/>
                          </a:solidFill>
                          <a:effectLst/>
                          <a:latin typeface="Arial" pitchFamily="34" charset="0"/>
                          <a:ea typeface="华文细黑" pitchFamily="2" charset="-122"/>
                        </a:rPr>
                        <a:t>ORTA</a:t>
                      </a:r>
                    </a:p>
                  </a:txBody>
                  <a:tcPr marT="45707" marB="45707" horzOverflow="overflow">
                    <a:lnL w="3175" cap="flat" cmpd="sng" algn="ctr">
                      <a:solidFill>
                        <a:srgbClr val="0062AC"/>
                      </a:solidFill>
                      <a:prstDash val="solid"/>
                      <a:round/>
                      <a:headEnd type="none" w="med" len="med"/>
                      <a:tailEnd type="none" w="med" len="med"/>
                    </a:lnL>
                    <a:lnR w="3175" cap="flat" cmpd="sng" algn="ctr">
                      <a:solidFill>
                        <a:srgbClr val="0062AC"/>
                      </a:solidFill>
                      <a:prstDash val="solid"/>
                      <a:round/>
                      <a:headEnd type="none" w="med" len="med"/>
                      <a:tailEnd type="none" w="med" len="med"/>
                    </a:lnR>
                    <a:lnT w="3175" cap="flat" cmpd="sng" algn="ctr">
                      <a:solidFill>
                        <a:srgbClr val="0062AC"/>
                      </a:solidFill>
                      <a:prstDash val="solid"/>
                      <a:round/>
                      <a:headEnd type="none" w="med" len="med"/>
                      <a:tailEnd type="none" w="med" len="med"/>
                    </a:lnT>
                    <a:lnB w="6350"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000" b="0" i="0" u="none" strike="noStrike" cap="none" normalizeH="0" baseline="0" smtClean="0">
                          <a:ln>
                            <a:noFill/>
                          </a:ln>
                          <a:solidFill>
                            <a:srgbClr val="0461A0"/>
                          </a:solidFill>
                          <a:effectLst/>
                          <a:latin typeface="Arial" pitchFamily="34" charset="0"/>
                          <a:ea typeface="华文细黑" pitchFamily="2" charset="-122"/>
                        </a:rPr>
                        <a:t>KADIN</a:t>
                      </a:r>
                    </a:p>
                  </a:txBody>
                  <a:tcPr marT="45707" marB="45707" horzOverflow="overflow">
                    <a:lnL w="3175" cap="flat" cmpd="sng" algn="ctr">
                      <a:solidFill>
                        <a:srgbClr val="0062AC"/>
                      </a:solidFill>
                      <a:prstDash val="solid"/>
                      <a:round/>
                      <a:headEnd type="none" w="med" len="med"/>
                      <a:tailEnd type="none" w="med" len="med"/>
                    </a:lnL>
                    <a:lnR w="3175" cap="flat" cmpd="sng" algn="ctr">
                      <a:solidFill>
                        <a:srgbClr val="0062AC"/>
                      </a:solidFill>
                      <a:prstDash val="solid"/>
                      <a:round/>
                      <a:headEnd type="none" w="med" len="med"/>
                      <a:tailEnd type="none" w="med" len="med"/>
                    </a:lnR>
                    <a:lnT w="3175" cap="flat" cmpd="sng" algn="ctr">
                      <a:solidFill>
                        <a:srgbClr val="0062AC"/>
                      </a:solidFill>
                      <a:prstDash val="solid"/>
                      <a:round/>
                      <a:headEnd type="none" w="med" len="med"/>
                      <a:tailEnd type="none" w="med" len="med"/>
                    </a:lnT>
                    <a:lnB w="6350"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000" b="0" i="0" u="none" strike="noStrike" cap="none" normalizeH="0" baseline="0" dirty="0" smtClean="0">
                          <a:ln>
                            <a:noFill/>
                          </a:ln>
                          <a:solidFill>
                            <a:srgbClr val="0461A0"/>
                          </a:solidFill>
                          <a:effectLst/>
                          <a:latin typeface="Arial" pitchFamily="34" charset="0"/>
                          <a:ea typeface="华文细黑" pitchFamily="2" charset="-122"/>
                        </a:rPr>
                        <a:t>EVET</a:t>
                      </a:r>
                    </a:p>
                  </a:txBody>
                  <a:tcPr marT="45707" marB="45707" horzOverflow="overflow">
                    <a:lnL w="3175" cap="flat" cmpd="sng" algn="ctr">
                      <a:solidFill>
                        <a:srgbClr val="0062AC"/>
                      </a:solidFill>
                      <a:prstDash val="solid"/>
                      <a:round/>
                      <a:headEnd type="none" w="med" len="med"/>
                      <a:tailEnd type="none" w="med" len="med"/>
                    </a:lnL>
                    <a:lnR w="6350" cap="flat" cmpd="sng" algn="ctr">
                      <a:solidFill>
                        <a:srgbClr val="0062AC"/>
                      </a:solidFill>
                      <a:prstDash val="solid"/>
                      <a:round/>
                      <a:headEnd type="none" w="med" len="med"/>
                      <a:tailEnd type="none" w="med" len="med"/>
                    </a:lnR>
                    <a:lnT w="3175" cap="flat" cmpd="sng" algn="ctr">
                      <a:solidFill>
                        <a:srgbClr val="0062AC"/>
                      </a:solidFill>
                      <a:prstDash val="solid"/>
                      <a:round/>
                      <a:headEnd type="none" w="med" len="med"/>
                      <a:tailEnd type="none" w="med" len="med"/>
                    </a:lnT>
                    <a:lnB w="6350" cap="flat" cmpd="sng" algn="ctr">
                      <a:solidFill>
                        <a:srgbClr val="0062AC"/>
                      </a:solidFill>
                      <a:prstDash val="solid"/>
                      <a:round/>
                      <a:headEnd type="none" w="med" len="med"/>
                      <a:tailEnd type="none" w="med" len="med"/>
                    </a:lnB>
                    <a:lnTlToBr>
                      <a:noFill/>
                    </a:lnTlToBr>
                    <a:lnBlToTr>
                      <a:noFill/>
                    </a:lnBlToTr>
                    <a:noFill/>
                  </a:tcPr>
                </a:tc>
              </a:tr>
            </a:tbl>
          </a:graphicData>
        </a:graphic>
      </p:graphicFrame>
      <p:sp>
        <p:nvSpPr>
          <p:cNvPr id="8258" name="Text Box 436"/>
          <p:cNvSpPr txBox="1">
            <a:spLocks noChangeArrowheads="1"/>
          </p:cNvSpPr>
          <p:nvPr/>
        </p:nvSpPr>
        <p:spPr bwMode="auto">
          <a:xfrm>
            <a:off x="250825" y="4149080"/>
            <a:ext cx="8713788" cy="213904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spcBef>
                <a:spcPct val="50000"/>
              </a:spcBef>
            </a:pPr>
            <a:r>
              <a:rPr lang="tr-TR" sz="1400" dirty="0">
                <a:solidFill>
                  <a:srgbClr val="0461A0"/>
                </a:solidFill>
                <a:latin typeface="Calibri" pitchFamily="34" charset="0"/>
              </a:rPr>
              <a:t>Yukarıdaki eğitim kümesini ele alarak, </a:t>
            </a:r>
            <a:r>
              <a:rPr lang="tr-TR" sz="1400" i="1" dirty="0" err="1">
                <a:solidFill>
                  <a:srgbClr val="0461A0"/>
                </a:solidFill>
                <a:latin typeface="Calibri" pitchFamily="34" charset="0"/>
              </a:rPr>
              <a:t>Bayes</a:t>
            </a:r>
            <a:r>
              <a:rPr lang="tr-TR" sz="1400" i="1" dirty="0">
                <a:solidFill>
                  <a:srgbClr val="0461A0"/>
                </a:solidFill>
                <a:latin typeface="Calibri" pitchFamily="34" charset="0"/>
              </a:rPr>
              <a:t> sınıflandırıcısını </a:t>
            </a:r>
            <a:r>
              <a:rPr lang="tr-TR" sz="1400" dirty="0">
                <a:solidFill>
                  <a:srgbClr val="0461A0"/>
                </a:solidFill>
                <a:latin typeface="Calibri" pitchFamily="34" charset="0"/>
              </a:rPr>
              <a:t>kullanmak suretiyle aşağıdaki örneğin hangi sınıfa ait olduğunu belirlemek istiyoruz.</a:t>
            </a:r>
          </a:p>
          <a:p>
            <a:pPr algn="just" eaLnBrk="1" hangingPunct="1">
              <a:spcBef>
                <a:spcPct val="50000"/>
              </a:spcBef>
            </a:pPr>
            <a:r>
              <a:rPr lang="tr-TR" sz="1400" dirty="0">
                <a:solidFill>
                  <a:srgbClr val="0461A0"/>
                </a:solidFill>
                <a:latin typeface="Calibri" pitchFamily="34" charset="0"/>
              </a:rPr>
              <a:t>x1 : EĞİTİM = YÜKSEK</a:t>
            </a:r>
          </a:p>
          <a:p>
            <a:pPr algn="just" eaLnBrk="1" hangingPunct="1">
              <a:spcBef>
                <a:spcPct val="50000"/>
              </a:spcBef>
            </a:pPr>
            <a:r>
              <a:rPr lang="tr-TR" sz="1400" dirty="0">
                <a:solidFill>
                  <a:srgbClr val="0461A0"/>
                </a:solidFill>
                <a:latin typeface="Calibri" pitchFamily="34" charset="0"/>
              </a:rPr>
              <a:t>x2 : YAŞ = ORTA</a:t>
            </a:r>
          </a:p>
          <a:p>
            <a:pPr algn="just" eaLnBrk="1" hangingPunct="1">
              <a:spcBef>
                <a:spcPct val="50000"/>
              </a:spcBef>
            </a:pPr>
            <a:r>
              <a:rPr lang="tr-TR" sz="1400" dirty="0">
                <a:solidFill>
                  <a:srgbClr val="0461A0"/>
                </a:solidFill>
                <a:latin typeface="Calibri" pitchFamily="34" charset="0"/>
              </a:rPr>
              <a:t>x3 : CİNSİYET = KADIN</a:t>
            </a:r>
          </a:p>
          <a:p>
            <a:pPr algn="just" eaLnBrk="1" hangingPunct="1">
              <a:spcBef>
                <a:spcPct val="50000"/>
              </a:spcBef>
            </a:pPr>
            <a:r>
              <a:rPr lang="tr-TR" sz="1400" dirty="0">
                <a:solidFill>
                  <a:srgbClr val="0461A0"/>
                </a:solidFill>
                <a:latin typeface="Calibri" pitchFamily="34" charset="0"/>
              </a:rPr>
              <a:t>KABUL = ?</a:t>
            </a:r>
          </a:p>
          <a:p>
            <a:pPr algn="just" eaLnBrk="1" hangingPunct="1">
              <a:spcBef>
                <a:spcPct val="50000"/>
              </a:spcBef>
            </a:pPr>
            <a:r>
              <a:rPr lang="tr-TR" sz="1400" i="1" dirty="0" err="1">
                <a:solidFill>
                  <a:srgbClr val="0461A0"/>
                </a:solidFill>
                <a:latin typeface="Calibri" pitchFamily="34" charset="0"/>
              </a:rPr>
              <a:t>Bayes</a:t>
            </a:r>
            <a:r>
              <a:rPr lang="tr-TR" sz="1400" dirty="0">
                <a:solidFill>
                  <a:srgbClr val="0461A0"/>
                </a:solidFill>
                <a:latin typeface="Calibri" pitchFamily="34" charset="0"/>
              </a:rPr>
              <a:t> olasılıklarını hesaplamak amacıyla bir sonraki slayttaki tabloyu düzenliyoruz. </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2"/>
          <p:cNvSpPr txBox="1">
            <a:spLocks noChangeArrowheads="1"/>
          </p:cNvSpPr>
          <p:nvPr/>
        </p:nvSpPr>
        <p:spPr bwMode="auto">
          <a:xfrm>
            <a:off x="260350" y="549275"/>
            <a:ext cx="835342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tr-TR" altLang="zh-CN" sz="2400" dirty="0">
                <a:solidFill>
                  <a:srgbClr val="0070C0"/>
                </a:solidFill>
                <a:effectLst>
                  <a:outerShdw blurRad="38100" dist="38100" dir="2700000" algn="tl">
                    <a:srgbClr val="000000">
                      <a:alpha val="43137"/>
                    </a:srgbClr>
                  </a:outerShdw>
                </a:effectLst>
              </a:rPr>
              <a:t>Uygulama-1</a:t>
            </a:r>
            <a:endParaRPr lang="tr-TR" sz="2400" dirty="0">
              <a:solidFill>
                <a:srgbClr val="0070C0"/>
              </a:solidFill>
              <a:effectLst>
                <a:outerShdw blurRad="38100" dist="38100" dir="2700000" algn="tl">
                  <a:srgbClr val="000000">
                    <a:alpha val="43137"/>
                  </a:srgbClr>
                </a:outerShdw>
              </a:effectLst>
            </a:endParaRPr>
          </a:p>
        </p:txBody>
      </p:sp>
      <p:sp>
        <p:nvSpPr>
          <p:cNvPr id="9219" name="Text Box 3"/>
          <p:cNvSpPr txBox="1">
            <a:spLocks noChangeArrowheads="1"/>
          </p:cNvSpPr>
          <p:nvPr/>
        </p:nvSpPr>
        <p:spPr bwMode="auto">
          <a:xfrm>
            <a:off x="288925" y="1120388"/>
            <a:ext cx="8713788" cy="292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spcBef>
                <a:spcPct val="50000"/>
              </a:spcBef>
            </a:pPr>
            <a:r>
              <a:rPr lang="tr-TR" sz="1300" b="1" dirty="0">
                <a:solidFill>
                  <a:srgbClr val="0461A0"/>
                </a:solidFill>
                <a:latin typeface="Calibri" pitchFamily="34" charset="0"/>
              </a:rPr>
              <a:t>Olasılıkların yer aldığı tablo </a:t>
            </a:r>
          </a:p>
        </p:txBody>
      </p:sp>
      <p:graphicFrame>
        <p:nvGraphicFramePr>
          <p:cNvPr id="17003" name="Group 619"/>
          <p:cNvGraphicFramePr>
            <a:graphicFrameLocks noGrp="1"/>
          </p:cNvGraphicFramePr>
          <p:nvPr>
            <p:ph/>
            <p:extLst>
              <p:ext uri="{D42A27DB-BD31-4B8C-83A1-F6EECF244321}">
                <p14:modId xmlns="" xmlns:p14="http://schemas.microsoft.com/office/powerpoint/2010/main" val="1561169575"/>
              </p:ext>
            </p:extLst>
          </p:nvPr>
        </p:nvGraphicFramePr>
        <p:xfrm>
          <a:off x="404813" y="1621011"/>
          <a:ext cx="6994525" cy="3032125"/>
        </p:xfrm>
        <a:graphic>
          <a:graphicData uri="http://schemas.openxmlformats.org/drawingml/2006/table">
            <a:tbl>
              <a:tblPr/>
              <a:tblGrid>
                <a:gridCol w="1165225"/>
                <a:gridCol w="1165225"/>
                <a:gridCol w="1166812"/>
                <a:gridCol w="1166813"/>
                <a:gridCol w="1165225"/>
                <a:gridCol w="1165225"/>
              </a:tblGrid>
              <a:tr h="288925">
                <a:tc gridSpan="2">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tr-TR" sz="1200" b="0" i="0" u="none" strike="noStrike" cap="none" normalizeH="0" baseline="0" dirty="0" smtClean="0">
                        <a:ln>
                          <a:noFill/>
                        </a:ln>
                        <a:solidFill>
                          <a:srgbClr val="0461A0"/>
                        </a:solidFill>
                        <a:effectLst/>
                        <a:latin typeface="Arial" pitchFamily="34" charset="0"/>
                        <a:ea typeface="华文细黑" pitchFamily="2" charset="-122"/>
                      </a:endParaRPr>
                    </a:p>
                  </a:txBody>
                  <a:tcPr horzOverflow="overflow">
                    <a:lnL cap="flat">
                      <a:noFill/>
                    </a:lnL>
                    <a:lnR w="19050" cap="flat" cmpd="sng" algn="ctr">
                      <a:solidFill>
                        <a:srgbClr val="0062AC"/>
                      </a:solidFill>
                      <a:prstDash val="solid"/>
                      <a:round/>
                      <a:headEnd type="none" w="med" len="med"/>
                      <a:tailEnd type="none" w="med" len="med"/>
                    </a:lnR>
                    <a:lnT cap="flat">
                      <a:noFill/>
                    </a:lnT>
                    <a:lnB w="19050" cap="flat" cmpd="sng" algn="ctr">
                      <a:solidFill>
                        <a:srgbClr val="0062AC"/>
                      </a:solidFill>
                      <a:prstDash val="solid"/>
                      <a:round/>
                      <a:headEnd type="none" w="med" len="med"/>
                      <a:tailEnd type="none" w="med" len="med"/>
                    </a:lnB>
                    <a:lnTlToBr>
                      <a:noFill/>
                    </a:lnTlToBr>
                    <a:lnBlToTr>
                      <a:noFill/>
                    </a:lnBlToTr>
                    <a:noFill/>
                  </a:tcPr>
                </a:tc>
                <a:tc hMerge="1">
                  <a:txBody>
                    <a:bodyPr/>
                    <a:lstStyle/>
                    <a:p>
                      <a:endParaRPr lang="tr-TR"/>
                    </a:p>
                  </a:txBody>
                  <a:tcPr/>
                </a:tc>
                <a:tc gridSpan="4">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200" b="0" i="0" u="none" strike="noStrike" cap="none" normalizeH="0" baseline="0" smtClean="0">
                          <a:ln>
                            <a:noFill/>
                          </a:ln>
                          <a:solidFill>
                            <a:srgbClr val="0461A0"/>
                          </a:solidFill>
                          <a:effectLst/>
                          <a:latin typeface="Arial" pitchFamily="34" charset="0"/>
                          <a:ea typeface="华文细黑" pitchFamily="2" charset="-122"/>
                        </a:rPr>
                        <a:t>KABUL</a:t>
                      </a:r>
                    </a:p>
                  </a:txBody>
                  <a:tcPr horzOverflow="overflow">
                    <a:lnL w="19050" cap="flat" cmpd="sng" algn="ctr">
                      <a:solidFill>
                        <a:srgbClr val="0062AC"/>
                      </a:solidFill>
                      <a:prstDash val="solid"/>
                      <a:round/>
                      <a:headEnd type="none" w="med" len="med"/>
                      <a:tailEnd type="none" w="med" len="med"/>
                    </a:lnL>
                    <a:lnR w="19050" cap="flat" cmpd="sng" algn="ctr">
                      <a:solidFill>
                        <a:srgbClr val="0062AC"/>
                      </a:solidFill>
                      <a:prstDash val="solid"/>
                      <a:round/>
                      <a:headEnd type="none" w="med" len="med"/>
                      <a:tailEnd type="none" w="med" len="med"/>
                    </a:lnR>
                    <a:lnT w="19050" cap="flat" cmpd="sng" algn="ctr">
                      <a:solidFill>
                        <a:srgbClr val="0062AC"/>
                      </a:solidFill>
                      <a:prstDash val="solid"/>
                      <a:round/>
                      <a:headEnd type="none" w="med" len="med"/>
                      <a:tailEnd type="none" w="med" len="med"/>
                    </a:lnT>
                    <a:lnB w="12700" cap="flat" cmpd="sng" algn="ctr">
                      <a:solidFill>
                        <a:srgbClr val="0062AC"/>
                      </a:solidFill>
                      <a:prstDash val="solid"/>
                      <a:round/>
                      <a:headEnd type="none" w="med" len="med"/>
                      <a:tailEnd type="none" w="med" len="med"/>
                    </a:lnB>
                    <a:lnTlToBr>
                      <a:noFill/>
                    </a:lnTlToBr>
                    <a:lnBlToTr>
                      <a:noFill/>
                    </a:lnBlToTr>
                    <a:noFill/>
                  </a:tcPr>
                </a:tc>
                <a:tc hMerge="1">
                  <a:txBody>
                    <a:bodyPr/>
                    <a:lstStyle/>
                    <a:p>
                      <a:endParaRPr lang="tr-TR"/>
                    </a:p>
                  </a:txBody>
                  <a:tcPr/>
                </a:tc>
                <a:tc hMerge="1">
                  <a:txBody>
                    <a:bodyPr/>
                    <a:lstStyle/>
                    <a:p>
                      <a:endParaRPr lang="tr-TR"/>
                    </a:p>
                  </a:txBody>
                  <a:tcPr/>
                </a:tc>
                <a:tc hMerge="1">
                  <a:txBody>
                    <a:bodyPr/>
                    <a:lstStyle/>
                    <a:p>
                      <a:endParaRPr lang="tr-TR"/>
                    </a:p>
                  </a:txBody>
                  <a:tcPr/>
                </a:tc>
              </a:tr>
              <a:tr h="180975">
                <a:tc rowSpan="2">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200" b="0" i="0" u="none" strike="noStrike" cap="none" normalizeH="0" baseline="0" smtClean="0">
                          <a:ln>
                            <a:noFill/>
                          </a:ln>
                          <a:solidFill>
                            <a:srgbClr val="0461A0"/>
                          </a:solidFill>
                          <a:effectLst/>
                          <a:latin typeface="Arial" pitchFamily="34" charset="0"/>
                          <a:ea typeface="华文细黑" pitchFamily="2" charset="-122"/>
                        </a:rPr>
                        <a:t>NİTELİKLER</a:t>
                      </a:r>
                    </a:p>
                  </a:txBody>
                  <a:tcPr marL="0" marR="0" marT="0" marB="0" anchor="ctr" horzOverflow="overflow">
                    <a:lnL w="19050" cap="flat" cmpd="sng" algn="ctr">
                      <a:solidFill>
                        <a:srgbClr val="0062AC"/>
                      </a:solidFill>
                      <a:prstDash val="solid"/>
                      <a:round/>
                      <a:headEnd type="none" w="med" len="med"/>
                      <a:tailEnd type="none" w="med" len="med"/>
                    </a:lnL>
                    <a:lnR w="12700" cap="flat" cmpd="sng" algn="ctr">
                      <a:solidFill>
                        <a:srgbClr val="0062AC"/>
                      </a:solidFill>
                      <a:prstDash val="solid"/>
                      <a:round/>
                      <a:headEnd type="none" w="med" len="med"/>
                      <a:tailEnd type="none" w="med" len="med"/>
                    </a:lnR>
                    <a:lnT w="19050" cap="flat" cmpd="sng" algn="ctr">
                      <a:solidFill>
                        <a:srgbClr val="0062AC"/>
                      </a:solidFill>
                      <a:prstDash val="solid"/>
                      <a:round/>
                      <a:headEnd type="none" w="med" len="med"/>
                      <a:tailEnd type="none" w="med" len="med"/>
                    </a:lnT>
                    <a:lnB w="12700" cap="flat" cmpd="sng" algn="ctr">
                      <a:solidFill>
                        <a:srgbClr val="0062AC"/>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200" b="0" i="0" u="none" strike="noStrike" cap="none" normalizeH="0" baseline="0" smtClean="0">
                          <a:ln>
                            <a:noFill/>
                          </a:ln>
                          <a:solidFill>
                            <a:srgbClr val="0461A0"/>
                          </a:solidFill>
                          <a:effectLst/>
                          <a:latin typeface="Arial" pitchFamily="34" charset="0"/>
                          <a:ea typeface="华文细黑" pitchFamily="2" charset="-122"/>
                        </a:rPr>
                        <a:t>DEĞERİ</a:t>
                      </a:r>
                    </a:p>
                  </a:txBody>
                  <a:tcPr marL="90000" marR="90000" marT="46800" marB="46800" anchor="ctr" horzOverflow="overflow">
                    <a:lnL w="12700" cap="flat" cmpd="sng" algn="ctr">
                      <a:solidFill>
                        <a:srgbClr val="0062AC"/>
                      </a:solidFill>
                      <a:prstDash val="solid"/>
                      <a:round/>
                      <a:headEnd type="none" w="med" len="med"/>
                      <a:tailEnd type="none" w="med" len="med"/>
                    </a:lnL>
                    <a:lnR w="12700" cap="flat" cmpd="sng" algn="ctr">
                      <a:solidFill>
                        <a:srgbClr val="0062AC"/>
                      </a:solidFill>
                      <a:prstDash val="solid"/>
                      <a:round/>
                      <a:headEnd type="none" w="med" len="med"/>
                      <a:tailEnd type="none" w="med" len="med"/>
                    </a:lnR>
                    <a:lnT w="19050" cap="flat" cmpd="sng" algn="ctr">
                      <a:solidFill>
                        <a:srgbClr val="0062AC"/>
                      </a:solidFill>
                      <a:prstDash val="solid"/>
                      <a:round/>
                      <a:headEnd type="none" w="med" len="med"/>
                      <a:tailEnd type="none" w="med" len="med"/>
                    </a:lnT>
                    <a:lnB w="12700" cap="flat" cmpd="sng" algn="ctr">
                      <a:solidFill>
                        <a:srgbClr val="0062AC"/>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200" b="0" i="0" u="none" strike="noStrike" cap="none" normalizeH="0" baseline="0" smtClean="0">
                          <a:ln>
                            <a:noFill/>
                          </a:ln>
                          <a:solidFill>
                            <a:srgbClr val="0461A0"/>
                          </a:solidFill>
                          <a:effectLst/>
                          <a:latin typeface="Arial" pitchFamily="34" charset="0"/>
                          <a:ea typeface="华文细黑" pitchFamily="2" charset="-122"/>
                        </a:rPr>
                        <a:t>EVET</a:t>
                      </a:r>
                    </a:p>
                  </a:txBody>
                  <a:tcPr horzOverflow="overflow">
                    <a:lnL w="12700" cap="flat" cmpd="sng" algn="ctr">
                      <a:solidFill>
                        <a:srgbClr val="0062AC"/>
                      </a:solidFill>
                      <a:prstDash val="solid"/>
                      <a:round/>
                      <a:headEnd type="none" w="med" len="med"/>
                      <a:tailEnd type="none" w="med" len="med"/>
                    </a:lnL>
                    <a:lnR w="12700" cap="flat" cmpd="sng" algn="ctr">
                      <a:solidFill>
                        <a:srgbClr val="0062AC"/>
                      </a:solidFill>
                      <a:prstDash val="solid"/>
                      <a:round/>
                      <a:headEnd type="none" w="med" len="med"/>
                      <a:tailEnd type="none" w="med" len="med"/>
                    </a:lnR>
                    <a:lnT w="12700" cap="flat" cmpd="sng" algn="ctr">
                      <a:solidFill>
                        <a:srgbClr val="0062AC"/>
                      </a:solidFill>
                      <a:prstDash val="solid"/>
                      <a:round/>
                      <a:headEnd type="none" w="med" len="med"/>
                      <a:tailEnd type="none" w="med" len="med"/>
                    </a:lnT>
                    <a:lnB w="12700" cap="flat" cmpd="sng" algn="ctr">
                      <a:solidFill>
                        <a:srgbClr val="0062AC"/>
                      </a:solidFill>
                      <a:prstDash val="solid"/>
                      <a:round/>
                      <a:headEnd type="none" w="med" len="med"/>
                      <a:tailEnd type="none" w="med" len="med"/>
                    </a:lnB>
                    <a:lnTlToBr>
                      <a:noFill/>
                    </a:lnTlToBr>
                    <a:lnBlToTr>
                      <a:noFill/>
                    </a:lnBlToTr>
                    <a:noFill/>
                  </a:tcPr>
                </a:tc>
                <a:tc hMerge="1">
                  <a:txBody>
                    <a:bodyPr/>
                    <a:lstStyle/>
                    <a:p>
                      <a:endParaRPr lang="tr-TR"/>
                    </a:p>
                  </a:txBody>
                  <a:tcPr/>
                </a:tc>
                <a:tc gridSpan="2">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200" b="0" i="0" u="none" strike="noStrike" cap="none" normalizeH="0" baseline="0" smtClean="0">
                          <a:ln>
                            <a:noFill/>
                          </a:ln>
                          <a:solidFill>
                            <a:srgbClr val="0461A0"/>
                          </a:solidFill>
                          <a:effectLst/>
                          <a:latin typeface="Arial" pitchFamily="34" charset="0"/>
                          <a:ea typeface="华文细黑" pitchFamily="2" charset="-122"/>
                        </a:rPr>
                        <a:t>HAYIR</a:t>
                      </a:r>
                    </a:p>
                  </a:txBody>
                  <a:tcPr horzOverflow="overflow">
                    <a:lnL w="12700" cap="flat" cmpd="sng" algn="ctr">
                      <a:solidFill>
                        <a:srgbClr val="0062AC"/>
                      </a:solidFill>
                      <a:prstDash val="solid"/>
                      <a:round/>
                      <a:headEnd type="none" w="med" len="med"/>
                      <a:tailEnd type="none" w="med" len="med"/>
                    </a:lnL>
                    <a:lnR w="19050" cap="flat" cmpd="sng" algn="ctr">
                      <a:solidFill>
                        <a:srgbClr val="0062AC"/>
                      </a:solidFill>
                      <a:prstDash val="solid"/>
                      <a:round/>
                      <a:headEnd type="none" w="med" len="med"/>
                      <a:tailEnd type="none" w="med" len="med"/>
                    </a:lnR>
                    <a:lnT w="12700" cap="flat" cmpd="sng" algn="ctr">
                      <a:solidFill>
                        <a:srgbClr val="0062AC"/>
                      </a:solidFill>
                      <a:prstDash val="solid"/>
                      <a:round/>
                      <a:headEnd type="none" w="med" len="med"/>
                      <a:tailEnd type="none" w="med" len="med"/>
                    </a:lnT>
                    <a:lnB w="12700" cap="flat" cmpd="sng" algn="ctr">
                      <a:solidFill>
                        <a:srgbClr val="0062AC"/>
                      </a:solidFill>
                      <a:prstDash val="solid"/>
                      <a:round/>
                      <a:headEnd type="none" w="med" len="med"/>
                      <a:tailEnd type="none" w="med" len="med"/>
                    </a:lnB>
                    <a:lnTlToBr>
                      <a:noFill/>
                    </a:lnTlToBr>
                    <a:lnBlToTr>
                      <a:noFill/>
                    </a:lnBlToTr>
                    <a:noFill/>
                  </a:tcPr>
                </a:tc>
                <a:tc hMerge="1">
                  <a:txBody>
                    <a:bodyPr/>
                    <a:lstStyle/>
                    <a:p>
                      <a:endParaRPr lang="tr-TR"/>
                    </a:p>
                  </a:txBody>
                  <a:tcPr/>
                </a:tc>
              </a:tr>
              <a:tr h="149225">
                <a:tc vMerge="1">
                  <a:txBody>
                    <a:bodyPr/>
                    <a:lstStyle/>
                    <a:p>
                      <a:endParaRPr lang="tr-TR"/>
                    </a:p>
                  </a:txBody>
                  <a:tcPr/>
                </a:tc>
                <a:tc vMerge="1">
                  <a:txBody>
                    <a:bodyPr/>
                    <a:lstStyle/>
                    <a:p>
                      <a:endParaRPr lang="tr-TR"/>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200" b="0" i="0" u="none" strike="noStrike" cap="none" normalizeH="0" baseline="0" smtClean="0">
                          <a:ln>
                            <a:noFill/>
                          </a:ln>
                          <a:solidFill>
                            <a:srgbClr val="0461A0"/>
                          </a:solidFill>
                          <a:effectLst/>
                          <a:latin typeface="Arial" pitchFamily="34" charset="0"/>
                          <a:ea typeface="华文细黑" pitchFamily="2" charset="-122"/>
                        </a:rPr>
                        <a:t>SAYISI</a:t>
                      </a:r>
                    </a:p>
                  </a:txBody>
                  <a:tcPr horzOverflow="overflow">
                    <a:lnL w="12700" cap="flat" cmpd="sng" algn="ctr">
                      <a:solidFill>
                        <a:srgbClr val="0062AC"/>
                      </a:solidFill>
                      <a:prstDash val="solid"/>
                      <a:round/>
                      <a:headEnd type="none" w="med" len="med"/>
                      <a:tailEnd type="none" w="med" len="med"/>
                    </a:lnL>
                    <a:lnR w="12700" cap="flat" cmpd="sng" algn="ctr">
                      <a:solidFill>
                        <a:srgbClr val="0062AC"/>
                      </a:solidFill>
                      <a:prstDash val="solid"/>
                      <a:round/>
                      <a:headEnd type="none" w="med" len="med"/>
                      <a:tailEnd type="none" w="med" len="med"/>
                    </a:lnR>
                    <a:lnT w="12700" cap="flat" cmpd="sng" algn="ctr">
                      <a:solidFill>
                        <a:srgbClr val="0062AC"/>
                      </a:solidFill>
                      <a:prstDash val="solid"/>
                      <a:round/>
                      <a:headEnd type="none" w="med" len="med"/>
                      <a:tailEnd type="none" w="med" len="med"/>
                    </a:lnT>
                    <a:lnB w="12700"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200" b="0" i="0" u="none" strike="noStrike" cap="none" normalizeH="0" baseline="0" smtClean="0">
                          <a:ln>
                            <a:noFill/>
                          </a:ln>
                          <a:solidFill>
                            <a:srgbClr val="0461A0"/>
                          </a:solidFill>
                          <a:effectLst/>
                          <a:latin typeface="Arial" pitchFamily="34" charset="0"/>
                          <a:ea typeface="华文细黑" pitchFamily="2" charset="-122"/>
                        </a:rPr>
                        <a:t>OLASILIK</a:t>
                      </a:r>
                    </a:p>
                  </a:txBody>
                  <a:tcPr horzOverflow="overflow">
                    <a:lnL w="12700" cap="flat" cmpd="sng" algn="ctr">
                      <a:solidFill>
                        <a:srgbClr val="0062AC"/>
                      </a:solidFill>
                      <a:prstDash val="solid"/>
                      <a:round/>
                      <a:headEnd type="none" w="med" len="med"/>
                      <a:tailEnd type="none" w="med" len="med"/>
                    </a:lnL>
                    <a:lnR w="12700" cap="flat" cmpd="sng" algn="ctr">
                      <a:solidFill>
                        <a:srgbClr val="0062AC"/>
                      </a:solidFill>
                      <a:prstDash val="solid"/>
                      <a:round/>
                      <a:headEnd type="none" w="med" len="med"/>
                      <a:tailEnd type="none" w="med" len="med"/>
                    </a:lnR>
                    <a:lnT w="12700" cap="flat" cmpd="sng" algn="ctr">
                      <a:solidFill>
                        <a:srgbClr val="0062AC"/>
                      </a:solidFill>
                      <a:prstDash val="solid"/>
                      <a:round/>
                      <a:headEnd type="none" w="med" len="med"/>
                      <a:tailEnd type="none" w="med" len="med"/>
                    </a:lnT>
                    <a:lnB w="12700"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200" b="0" i="0" u="none" strike="noStrike" cap="none" normalizeH="0" baseline="0" smtClean="0">
                          <a:ln>
                            <a:noFill/>
                          </a:ln>
                          <a:solidFill>
                            <a:srgbClr val="0461A0"/>
                          </a:solidFill>
                          <a:effectLst/>
                          <a:latin typeface="Arial" pitchFamily="34" charset="0"/>
                          <a:ea typeface="华文细黑" pitchFamily="2" charset="-122"/>
                        </a:rPr>
                        <a:t>SAYISI</a:t>
                      </a:r>
                    </a:p>
                  </a:txBody>
                  <a:tcPr horzOverflow="overflow">
                    <a:lnL w="12700" cap="flat" cmpd="sng" algn="ctr">
                      <a:solidFill>
                        <a:srgbClr val="0062AC"/>
                      </a:solidFill>
                      <a:prstDash val="solid"/>
                      <a:round/>
                      <a:headEnd type="none" w="med" len="med"/>
                      <a:tailEnd type="none" w="med" len="med"/>
                    </a:lnL>
                    <a:lnR w="12700" cap="flat" cmpd="sng" algn="ctr">
                      <a:solidFill>
                        <a:srgbClr val="0062AC"/>
                      </a:solidFill>
                      <a:prstDash val="solid"/>
                      <a:round/>
                      <a:headEnd type="none" w="med" len="med"/>
                      <a:tailEnd type="none" w="med" len="med"/>
                    </a:lnR>
                    <a:lnT w="12700" cap="flat" cmpd="sng" algn="ctr">
                      <a:solidFill>
                        <a:srgbClr val="0062AC"/>
                      </a:solidFill>
                      <a:prstDash val="solid"/>
                      <a:round/>
                      <a:headEnd type="none" w="med" len="med"/>
                      <a:tailEnd type="none" w="med" len="med"/>
                    </a:lnT>
                    <a:lnB w="12700"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200" b="0" i="0" u="none" strike="noStrike" cap="none" normalizeH="0" baseline="0" smtClean="0">
                          <a:ln>
                            <a:noFill/>
                          </a:ln>
                          <a:solidFill>
                            <a:srgbClr val="0461A0"/>
                          </a:solidFill>
                          <a:effectLst/>
                          <a:latin typeface="Arial" pitchFamily="34" charset="0"/>
                          <a:ea typeface="华文细黑" pitchFamily="2" charset="-122"/>
                        </a:rPr>
                        <a:t>OLASILIK</a:t>
                      </a:r>
                    </a:p>
                  </a:txBody>
                  <a:tcPr horzOverflow="overflow">
                    <a:lnL w="12700" cap="flat" cmpd="sng" algn="ctr">
                      <a:solidFill>
                        <a:srgbClr val="0062AC"/>
                      </a:solidFill>
                      <a:prstDash val="solid"/>
                      <a:round/>
                      <a:headEnd type="none" w="med" len="med"/>
                      <a:tailEnd type="none" w="med" len="med"/>
                    </a:lnL>
                    <a:lnR w="19050" cap="flat" cmpd="sng" algn="ctr">
                      <a:solidFill>
                        <a:srgbClr val="0062AC"/>
                      </a:solidFill>
                      <a:prstDash val="solid"/>
                      <a:round/>
                      <a:headEnd type="none" w="med" len="med"/>
                      <a:tailEnd type="none" w="med" len="med"/>
                    </a:lnR>
                    <a:lnT w="12700" cap="flat" cmpd="sng" algn="ctr">
                      <a:solidFill>
                        <a:srgbClr val="0062AC"/>
                      </a:solidFill>
                      <a:prstDash val="solid"/>
                      <a:round/>
                      <a:headEnd type="none" w="med" len="med"/>
                      <a:tailEnd type="none" w="med" len="med"/>
                    </a:lnT>
                    <a:lnB w="12700" cap="flat" cmpd="sng" algn="ctr">
                      <a:solidFill>
                        <a:srgbClr val="0062AC"/>
                      </a:solidFill>
                      <a:prstDash val="solid"/>
                      <a:round/>
                      <a:headEnd type="none" w="med" len="med"/>
                      <a:tailEnd type="none" w="med" len="med"/>
                    </a:lnB>
                    <a:lnTlToBr>
                      <a:noFill/>
                    </a:lnTlToBr>
                    <a:lnBlToTr>
                      <a:noFill/>
                    </a:lnBlToTr>
                    <a:noFill/>
                  </a:tcPr>
                </a:tc>
              </a:tr>
              <a:tr h="149225">
                <a:tc rowSpan="3">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200" b="0" i="0" u="none" strike="noStrike" cap="none" normalizeH="0" baseline="0" smtClean="0">
                          <a:ln>
                            <a:noFill/>
                          </a:ln>
                          <a:solidFill>
                            <a:srgbClr val="0461A0"/>
                          </a:solidFill>
                          <a:effectLst/>
                          <a:latin typeface="Arial" pitchFamily="34" charset="0"/>
                          <a:ea typeface="华文细黑" pitchFamily="2" charset="-122"/>
                        </a:rPr>
                        <a:t>EĞİTİM</a:t>
                      </a:r>
                    </a:p>
                  </a:txBody>
                  <a:tcPr marL="0" marR="0" marT="0" marB="0" anchor="ctr" horzOverflow="overflow">
                    <a:lnL w="19050" cap="flat" cmpd="sng" algn="ctr">
                      <a:solidFill>
                        <a:srgbClr val="0062AC"/>
                      </a:solidFill>
                      <a:prstDash val="solid"/>
                      <a:round/>
                      <a:headEnd type="none" w="med" len="med"/>
                      <a:tailEnd type="none" w="med" len="med"/>
                    </a:lnL>
                    <a:lnR w="12700" cap="flat" cmpd="sng" algn="ctr">
                      <a:solidFill>
                        <a:srgbClr val="0062AC"/>
                      </a:solidFill>
                      <a:prstDash val="solid"/>
                      <a:round/>
                      <a:headEnd type="none" w="med" len="med"/>
                      <a:tailEnd type="none" w="med" len="med"/>
                    </a:lnR>
                    <a:lnT w="12700" cap="flat" cmpd="sng" algn="ctr">
                      <a:solidFill>
                        <a:srgbClr val="0062AC"/>
                      </a:solidFill>
                      <a:prstDash val="solid"/>
                      <a:round/>
                      <a:headEnd type="none" w="med" len="med"/>
                      <a:tailEnd type="none" w="med" len="med"/>
                    </a:lnT>
                    <a:lnB w="12700"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200" b="0" i="0" u="none" strike="noStrike" cap="none" normalizeH="0" baseline="0" smtClean="0">
                          <a:ln>
                            <a:noFill/>
                          </a:ln>
                          <a:solidFill>
                            <a:srgbClr val="0461A0"/>
                          </a:solidFill>
                          <a:effectLst/>
                          <a:latin typeface="Arial" pitchFamily="34" charset="0"/>
                          <a:ea typeface="华文细黑" pitchFamily="2" charset="-122"/>
                        </a:rPr>
                        <a:t>İLK</a:t>
                      </a:r>
                    </a:p>
                  </a:txBody>
                  <a:tcPr horzOverflow="overflow">
                    <a:lnL w="12700" cap="flat" cmpd="sng" algn="ctr">
                      <a:solidFill>
                        <a:srgbClr val="0062AC"/>
                      </a:solidFill>
                      <a:prstDash val="solid"/>
                      <a:round/>
                      <a:headEnd type="none" w="med" len="med"/>
                      <a:tailEnd type="none" w="med" len="med"/>
                    </a:lnL>
                    <a:lnR w="12700" cap="flat" cmpd="sng" algn="ctr">
                      <a:solidFill>
                        <a:srgbClr val="0062AC"/>
                      </a:solidFill>
                      <a:prstDash val="solid"/>
                      <a:round/>
                      <a:headEnd type="none" w="med" len="med"/>
                      <a:tailEnd type="none" w="med" len="med"/>
                    </a:lnR>
                    <a:lnT w="12700" cap="flat" cmpd="sng" algn="ctr">
                      <a:solidFill>
                        <a:srgbClr val="0062AC"/>
                      </a:solidFill>
                      <a:prstDash val="solid"/>
                      <a:round/>
                      <a:headEnd type="none" w="med" len="med"/>
                      <a:tailEnd type="none" w="med" len="med"/>
                    </a:lnT>
                    <a:lnB w="12700"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200" b="0" i="0" u="none" strike="noStrike" cap="none" normalizeH="0" baseline="0" smtClean="0">
                          <a:ln>
                            <a:noFill/>
                          </a:ln>
                          <a:solidFill>
                            <a:srgbClr val="0461A0"/>
                          </a:solidFill>
                          <a:effectLst/>
                          <a:latin typeface="Arial" pitchFamily="34" charset="0"/>
                          <a:ea typeface="华文细黑" pitchFamily="2" charset="-122"/>
                        </a:rPr>
                        <a:t>1</a:t>
                      </a:r>
                    </a:p>
                  </a:txBody>
                  <a:tcPr horzOverflow="overflow">
                    <a:lnL w="12700" cap="flat" cmpd="sng" algn="ctr">
                      <a:solidFill>
                        <a:srgbClr val="0062AC"/>
                      </a:solidFill>
                      <a:prstDash val="solid"/>
                      <a:round/>
                      <a:headEnd type="none" w="med" len="med"/>
                      <a:tailEnd type="none" w="med" len="med"/>
                    </a:lnL>
                    <a:lnR w="12700" cap="flat" cmpd="sng" algn="ctr">
                      <a:solidFill>
                        <a:srgbClr val="0062AC"/>
                      </a:solidFill>
                      <a:prstDash val="solid"/>
                      <a:round/>
                      <a:headEnd type="none" w="med" len="med"/>
                      <a:tailEnd type="none" w="med" len="med"/>
                    </a:lnR>
                    <a:lnT w="12700" cap="flat" cmpd="sng" algn="ctr">
                      <a:solidFill>
                        <a:srgbClr val="0062AC"/>
                      </a:solidFill>
                      <a:prstDash val="solid"/>
                      <a:round/>
                      <a:headEnd type="none" w="med" len="med"/>
                      <a:tailEnd type="none" w="med" len="med"/>
                    </a:lnT>
                    <a:lnB w="12700"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200" b="0" i="0" u="none" strike="noStrike" cap="none" normalizeH="0" baseline="0" smtClean="0">
                          <a:ln>
                            <a:noFill/>
                          </a:ln>
                          <a:solidFill>
                            <a:srgbClr val="0461A0"/>
                          </a:solidFill>
                          <a:effectLst/>
                          <a:latin typeface="Arial" pitchFamily="34" charset="0"/>
                          <a:ea typeface="华文细黑" pitchFamily="2" charset="-122"/>
                        </a:rPr>
                        <a:t>1/5</a:t>
                      </a:r>
                    </a:p>
                  </a:txBody>
                  <a:tcPr horzOverflow="overflow">
                    <a:lnL w="12700" cap="flat" cmpd="sng" algn="ctr">
                      <a:solidFill>
                        <a:srgbClr val="0062AC"/>
                      </a:solidFill>
                      <a:prstDash val="solid"/>
                      <a:round/>
                      <a:headEnd type="none" w="med" len="med"/>
                      <a:tailEnd type="none" w="med" len="med"/>
                    </a:lnL>
                    <a:lnR w="12700" cap="flat" cmpd="sng" algn="ctr">
                      <a:solidFill>
                        <a:srgbClr val="0062AC"/>
                      </a:solidFill>
                      <a:prstDash val="solid"/>
                      <a:round/>
                      <a:headEnd type="none" w="med" len="med"/>
                      <a:tailEnd type="none" w="med" len="med"/>
                    </a:lnR>
                    <a:lnT w="12700" cap="flat" cmpd="sng" algn="ctr">
                      <a:solidFill>
                        <a:srgbClr val="0062AC"/>
                      </a:solidFill>
                      <a:prstDash val="solid"/>
                      <a:round/>
                      <a:headEnd type="none" w="med" len="med"/>
                      <a:tailEnd type="none" w="med" len="med"/>
                    </a:lnT>
                    <a:lnB w="12700"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200" b="0" i="0" u="none" strike="noStrike" cap="none" normalizeH="0" baseline="0" smtClean="0">
                          <a:ln>
                            <a:noFill/>
                          </a:ln>
                          <a:solidFill>
                            <a:srgbClr val="0461A0"/>
                          </a:solidFill>
                          <a:effectLst/>
                          <a:latin typeface="Arial" pitchFamily="34" charset="0"/>
                          <a:ea typeface="华文细黑" pitchFamily="2" charset="-122"/>
                        </a:rPr>
                        <a:t>2</a:t>
                      </a:r>
                    </a:p>
                  </a:txBody>
                  <a:tcPr horzOverflow="overflow">
                    <a:lnL w="12700" cap="flat" cmpd="sng" algn="ctr">
                      <a:solidFill>
                        <a:srgbClr val="0062AC"/>
                      </a:solidFill>
                      <a:prstDash val="solid"/>
                      <a:round/>
                      <a:headEnd type="none" w="med" len="med"/>
                      <a:tailEnd type="none" w="med" len="med"/>
                    </a:lnL>
                    <a:lnR w="12700" cap="flat" cmpd="sng" algn="ctr">
                      <a:solidFill>
                        <a:srgbClr val="0062AC"/>
                      </a:solidFill>
                      <a:prstDash val="solid"/>
                      <a:round/>
                      <a:headEnd type="none" w="med" len="med"/>
                      <a:tailEnd type="none" w="med" len="med"/>
                    </a:lnR>
                    <a:lnT w="12700" cap="flat" cmpd="sng" algn="ctr">
                      <a:solidFill>
                        <a:srgbClr val="0062AC"/>
                      </a:solidFill>
                      <a:prstDash val="solid"/>
                      <a:round/>
                      <a:headEnd type="none" w="med" len="med"/>
                      <a:tailEnd type="none" w="med" len="med"/>
                    </a:lnT>
                    <a:lnB w="12700"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200" b="0" i="0" u="none" strike="noStrike" cap="none" normalizeH="0" baseline="0" smtClean="0">
                          <a:ln>
                            <a:noFill/>
                          </a:ln>
                          <a:solidFill>
                            <a:srgbClr val="0461A0"/>
                          </a:solidFill>
                          <a:effectLst/>
                          <a:latin typeface="Arial" pitchFamily="34" charset="0"/>
                          <a:ea typeface="华文细黑" pitchFamily="2" charset="-122"/>
                        </a:rPr>
                        <a:t>2/3</a:t>
                      </a:r>
                    </a:p>
                  </a:txBody>
                  <a:tcPr horzOverflow="overflow">
                    <a:lnL w="12700" cap="flat" cmpd="sng" algn="ctr">
                      <a:solidFill>
                        <a:srgbClr val="0062AC"/>
                      </a:solidFill>
                      <a:prstDash val="solid"/>
                      <a:round/>
                      <a:headEnd type="none" w="med" len="med"/>
                      <a:tailEnd type="none" w="med" len="med"/>
                    </a:lnL>
                    <a:lnR w="19050" cap="flat" cmpd="sng" algn="ctr">
                      <a:solidFill>
                        <a:srgbClr val="0062AC"/>
                      </a:solidFill>
                      <a:prstDash val="solid"/>
                      <a:round/>
                      <a:headEnd type="none" w="med" len="med"/>
                      <a:tailEnd type="none" w="med" len="med"/>
                    </a:lnR>
                    <a:lnT w="12700" cap="flat" cmpd="sng" algn="ctr">
                      <a:solidFill>
                        <a:srgbClr val="0062AC"/>
                      </a:solidFill>
                      <a:prstDash val="solid"/>
                      <a:round/>
                      <a:headEnd type="none" w="med" len="med"/>
                      <a:tailEnd type="none" w="med" len="med"/>
                    </a:lnT>
                    <a:lnB w="12700" cap="flat" cmpd="sng" algn="ctr">
                      <a:solidFill>
                        <a:srgbClr val="0062AC"/>
                      </a:solidFill>
                      <a:prstDash val="solid"/>
                      <a:round/>
                      <a:headEnd type="none" w="med" len="med"/>
                      <a:tailEnd type="none" w="med" len="med"/>
                    </a:lnB>
                    <a:lnTlToBr>
                      <a:noFill/>
                    </a:lnTlToBr>
                    <a:lnBlToTr>
                      <a:noFill/>
                    </a:lnBlToTr>
                    <a:noFill/>
                  </a:tcPr>
                </a:tc>
              </a:tr>
              <a:tr h="149225">
                <a:tc vMerge="1">
                  <a:txBody>
                    <a:bodyPr/>
                    <a:lstStyle/>
                    <a:p>
                      <a:endParaRPr lang="tr-TR"/>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200" b="0" i="0" u="none" strike="noStrike" cap="none" normalizeH="0" baseline="0" smtClean="0">
                          <a:ln>
                            <a:noFill/>
                          </a:ln>
                          <a:solidFill>
                            <a:srgbClr val="0461A0"/>
                          </a:solidFill>
                          <a:effectLst/>
                          <a:latin typeface="Arial" pitchFamily="34" charset="0"/>
                          <a:ea typeface="华文细黑" pitchFamily="2" charset="-122"/>
                        </a:rPr>
                        <a:t>ORTA</a:t>
                      </a:r>
                    </a:p>
                  </a:txBody>
                  <a:tcPr horzOverflow="overflow">
                    <a:lnL w="12700" cap="flat" cmpd="sng" algn="ctr">
                      <a:solidFill>
                        <a:srgbClr val="0062AC"/>
                      </a:solidFill>
                      <a:prstDash val="solid"/>
                      <a:round/>
                      <a:headEnd type="none" w="med" len="med"/>
                      <a:tailEnd type="none" w="med" len="med"/>
                    </a:lnL>
                    <a:lnR w="12700" cap="flat" cmpd="sng" algn="ctr">
                      <a:solidFill>
                        <a:srgbClr val="0062AC"/>
                      </a:solidFill>
                      <a:prstDash val="solid"/>
                      <a:round/>
                      <a:headEnd type="none" w="med" len="med"/>
                      <a:tailEnd type="none" w="med" len="med"/>
                    </a:lnR>
                    <a:lnT w="12700" cap="flat" cmpd="sng" algn="ctr">
                      <a:solidFill>
                        <a:srgbClr val="0062AC"/>
                      </a:solidFill>
                      <a:prstDash val="solid"/>
                      <a:round/>
                      <a:headEnd type="none" w="med" len="med"/>
                      <a:tailEnd type="none" w="med" len="med"/>
                    </a:lnT>
                    <a:lnB w="12700"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200" b="0" i="0" u="none" strike="noStrike" cap="none" normalizeH="0" baseline="0" smtClean="0">
                          <a:ln>
                            <a:noFill/>
                          </a:ln>
                          <a:solidFill>
                            <a:srgbClr val="0461A0"/>
                          </a:solidFill>
                          <a:effectLst/>
                          <a:latin typeface="Arial" pitchFamily="34" charset="0"/>
                          <a:ea typeface="华文细黑" pitchFamily="2" charset="-122"/>
                        </a:rPr>
                        <a:t>3</a:t>
                      </a:r>
                    </a:p>
                  </a:txBody>
                  <a:tcPr horzOverflow="overflow">
                    <a:lnL w="12700" cap="flat" cmpd="sng" algn="ctr">
                      <a:solidFill>
                        <a:srgbClr val="0062AC"/>
                      </a:solidFill>
                      <a:prstDash val="solid"/>
                      <a:round/>
                      <a:headEnd type="none" w="med" len="med"/>
                      <a:tailEnd type="none" w="med" len="med"/>
                    </a:lnL>
                    <a:lnR w="12700" cap="flat" cmpd="sng" algn="ctr">
                      <a:solidFill>
                        <a:srgbClr val="0062AC"/>
                      </a:solidFill>
                      <a:prstDash val="solid"/>
                      <a:round/>
                      <a:headEnd type="none" w="med" len="med"/>
                      <a:tailEnd type="none" w="med" len="med"/>
                    </a:lnR>
                    <a:lnT w="12700" cap="flat" cmpd="sng" algn="ctr">
                      <a:solidFill>
                        <a:srgbClr val="0062AC"/>
                      </a:solidFill>
                      <a:prstDash val="solid"/>
                      <a:round/>
                      <a:headEnd type="none" w="med" len="med"/>
                      <a:tailEnd type="none" w="med" len="med"/>
                    </a:lnT>
                    <a:lnB w="12700"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200" b="0" i="0" u="none" strike="noStrike" cap="none" normalizeH="0" baseline="0" smtClean="0">
                          <a:ln>
                            <a:noFill/>
                          </a:ln>
                          <a:solidFill>
                            <a:srgbClr val="0461A0"/>
                          </a:solidFill>
                          <a:effectLst/>
                          <a:latin typeface="Arial" pitchFamily="34" charset="0"/>
                          <a:ea typeface="华文细黑" pitchFamily="2" charset="-122"/>
                        </a:rPr>
                        <a:t>3/5</a:t>
                      </a:r>
                    </a:p>
                  </a:txBody>
                  <a:tcPr horzOverflow="overflow">
                    <a:lnL w="12700" cap="flat" cmpd="sng" algn="ctr">
                      <a:solidFill>
                        <a:srgbClr val="0062AC"/>
                      </a:solidFill>
                      <a:prstDash val="solid"/>
                      <a:round/>
                      <a:headEnd type="none" w="med" len="med"/>
                      <a:tailEnd type="none" w="med" len="med"/>
                    </a:lnL>
                    <a:lnR w="12700" cap="flat" cmpd="sng" algn="ctr">
                      <a:solidFill>
                        <a:srgbClr val="0062AC"/>
                      </a:solidFill>
                      <a:prstDash val="solid"/>
                      <a:round/>
                      <a:headEnd type="none" w="med" len="med"/>
                      <a:tailEnd type="none" w="med" len="med"/>
                    </a:lnR>
                    <a:lnT w="12700" cap="flat" cmpd="sng" algn="ctr">
                      <a:solidFill>
                        <a:srgbClr val="0062AC"/>
                      </a:solidFill>
                      <a:prstDash val="solid"/>
                      <a:round/>
                      <a:headEnd type="none" w="med" len="med"/>
                      <a:tailEnd type="none" w="med" len="med"/>
                    </a:lnT>
                    <a:lnB w="12700"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200" b="0" i="0" u="none" strike="noStrike" cap="none" normalizeH="0" baseline="0" smtClean="0">
                          <a:ln>
                            <a:noFill/>
                          </a:ln>
                          <a:solidFill>
                            <a:srgbClr val="0461A0"/>
                          </a:solidFill>
                          <a:effectLst/>
                          <a:latin typeface="Arial" pitchFamily="34" charset="0"/>
                          <a:ea typeface="华文细黑" pitchFamily="2" charset="-122"/>
                        </a:rPr>
                        <a:t>0</a:t>
                      </a:r>
                    </a:p>
                  </a:txBody>
                  <a:tcPr horzOverflow="overflow">
                    <a:lnL w="12700" cap="flat" cmpd="sng" algn="ctr">
                      <a:solidFill>
                        <a:srgbClr val="0062AC"/>
                      </a:solidFill>
                      <a:prstDash val="solid"/>
                      <a:round/>
                      <a:headEnd type="none" w="med" len="med"/>
                      <a:tailEnd type="none" w="med" len="med"/>
                    </a:lnL>
                    <a:lnR w="12700" cap="flat" cmpd="sng" algn="ctr">
                      <a:solidFill>
                        <a:srgbClr val="0062AC"/>
                      </a:solidFill>
                      <a:prstDash val="solid"/>
                      <a:round/>
                      <a:headEnd type="none" w="med" len="med"/>
                      <a:tailEnd type="none" w="med" len="med"/>
                    </a:lnR>
                    <a:lnT w="12700" cap="flat" cmpd="sng" algn="ctr">
                      <a:solidFill>
                        <a:srgbClr val="0062AC"/>
                      </a:solidFill>
                      <a:prstDash val="solid"/>
                      <a:round/>
                      <a:headEnd type="none" w="med" len="med"/>
                      <a:tailEnd type="none" w="med" len="med"/>
                    </a:lnT>
                    <a:lnB w="12700"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200" b="0" i="0" u="none" strike="noStrike" cap="none" normalizeH="0" baseline="0" smtClean="0">
                          <a:ln>
                            <a:noFill/>
                          </a:ln>
                          <a:solidFill>
                            <a:srgbClr val="0461A0"/>
                          </a:solidFill>
                          <a:effectLst/>
                          <a:latin typeface="Arial" pitchFamily="34" charset="0"/>
                          <a:ea typeface="华文细黑" pitchFamily="2" charset="-122"/>
                        </a:rPr>
                        <a:t>0</a:t>
                      </a:r>
                    </a:p>
                  </a:txBody>
                  <a:tcPr horzOverflow="overflow">
                    <a:lnL w="12700" cap="flat" cmpd="sng" algn="ctr">
                      <a:solidFill>
                        <a:srgbClr val="0062AC"/>
                      </a:solidFill>
                      <a:prstDash val="solid"/>
                      <a:round/>
                      <a:headEnd type="none" w="med" len="med"/>
                      <a:tailEnd type="none" w="med" len="med"/>
                    </a:lnL>
                    <a:lnR w="19050" cap="flat" cmpd="sng" algn="ctr">
                      <a:solidFill>
                        <a:srgbClr val="0062AC"/>
                      </a:solidFill>
                      <a:prstDash val="solid"/>
                      <a:round/>
                      <a:headEnd type="none" w="med" len="med"/>
                      <a:tailEnd type="none" w="med" len="med"/>
                    </a:lnR>
                    <a:lnT w="12700" cap="flat" cmpd="sng" algn="ctr">
                      <a:solidFill>
                        <a:srgbClr val="0062AC"/>
                      </a:solidFill>
                      <a:prstDash val="solid"/>
                      <a:round/>
                      <a:headEnd type="none" w="med" len="med"/>
                      <a:tailEnd type="none" w="med" len="med"/>
                    </a:lnT>
                    <a:lnB w="12700" cap="flat" cmpd="sng" algn="ctr">
                      <a:solidFill>
                        <a:srgbClr val="0062AC"/>
                      </a:solidFill>
                      <a:prstDash val="solid"/>
                      <a:round/>
                      <a:headEnd type="none" w="med" len="med"/>
                      <a:tailEnd type="none" w="med" len="med"/>
                    </a:lnB>
                    <a:lnTlToBr>
                      <a:noFill/>
                    </a:lnTlToBr>
                    <a:lnBlToTr>
                      <a:noFill/>
                    </a:lnBlToTr>
                    <a:noFill/>
                  </a:tcPr>
                </a:tc>
              </a:tr>
              <a:tr h="147638">
                <a:tc vMerge="1">
                  <a:txBody>
                    <a:bodyPr/>
                    <a:lstStyle/>
                    <a:p>
                      <a:endParaRPr lang="tr-TR"/>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200" b="0" i="0" u="none" strike="noStrike" cap="none" normalizeH="0" baseline="0" smtClean="0">
                          <a:ln>
                            <a:noFill/>
                          </a:ln>
                          <a:solidFill>
                            <a:srgbClr val="0461A0"/>
                          </a:solidFill>
                          <a:effectLst/>
                          <a:latin typeface="Arial" pitchFamily="34" charset="0"/>
                          <a:ea typeface="华文细黑" pitchFamily="2" charset="-122"/>
                        </a:rPr>
                        <a:t>YÜKSEK</a:t>
                      </a:r>
                    </a:p>
                  </a:txBody>
                  <a:tcPr horzOverflow="overflow">
                    <a:lnL w="12700" cap="flat" cmpd="sng" algn="ctr">
                      <a:solidFill>
                        <a:srgbClr val="0062AC"/>
                      </a:solidFill>
                      <a:prstDash val="solid"/>
                      <a:round/>
                      <a:headEnd type="none" w="med" len="med"/>
                      <a:tailEnd type="none" w="med" len="med"/>
                    </a:lnL>
                    <a:lnR w="12700" cap="flat" cmpd="sng" algn="ctr">
                      <a:solidFill>
                        <a:srgbClr val="0062AC"/>
                      </a:solidFill>
                      <a:prstDash val="solid"/>
                      <a:round/>
                      <a:headEnd type="none" w="med" len="med"/>
                      <a:tailEnd type="none" w="med" len="med"/>
                    </a:lnR>
                    <a:lnT w="12700" cap="flat" cmpd="sng" algn="ctr">
                      <a:solidFill>
                        <a:srgbClr val="0062AC"/>
                      </a:solidFill>
                      <a:prstDash val="solid"/>
                      <a:round/>
                      <a:headEnd type="none" w="med" len="med"/>
                      <a:tailEnd type="none" w="med" len="med"/>
                    </a:lnT>
                    <a:lnB w="12700"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200" b="0" i="0" u="none" strike="noStrike" cap="none" normalizeH="0" baseline="0" smtClean="0">
                          <a:ln>
                            <a:noFill/>
                          </a:ln>
                          <a:solidFill>
                            <a:srgbClr val="0461A0"/>
                          </a:solidFill>
                          <a:effectLst/>
                          <a:latin typeface="Arial" pitchFamily="34" charset="0"/>
                          <a:ea typeface="华文细黑" pitchFamily="2" charset="-122"/>
                        </a:rPr>
                        <a:t>1</a:t>
                      </a:r>
                    </a:p>
                  </a:txBody>
                  <a:tcPr horzOverflow="overflow">
                    <a:lnL w="12700" cap="flat" cmpd="sng" algn="ctr">
                      <a:solidFill>
                        <a:srgbClr val="0062AC"/>
                      </a:solidFill>
                      <a:prstDash val="solid"/>
                      <a:round/>
                      <a:headEnd type="none" w="med" len="med"/>
                      <a:tailEnd type="none" w="med" len="med"/>
                    </a:lnL>
                    <a:lnR w="12700" cap="flat" cmpd="sng" algn="ctr">
                      <a:solidFill>
                        <a:srgbClr val="0062AC"/>
                      </a:solidFill>
                      <a:prstDash val="solid"/>
                      <a:round/>
                      <a:headEnd type="none" w="med" len="med"/>
                      <a:tailEnd type="none" w="med" len="med"/>
                    </a:lnR>
                    <a:lnT w="12700" cap="flat" cmpd="sng" algn="ctr">
                      <a:solidFill>
                        <a:srgbClr val="0062AC"/>
                      </a:solidFill>
                      <a:prstDash val="solid"/>
                      <a:round/>
                      <a:headEnd type="none" w="med" len="med"/>
                      <a:tailEnd type="none" w="med" len="med"/>
                    </a:lnT>
                    <a:lnB w="12700"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200" b="0" i="0" u="none" strike="noStrike" cap="none" normalizeH="0" baseline="0" smtClean="0">
                          <a:ln>
                            <a:noFill/>
                          </a:ln>
                          <a:solidFill>
                            <a:srgbClr val="0461A0"/>
                          </a:solidFill>
                          <a:effectLst/>
                          <a:latin typeface="Arial" pitchFamily="34" charset="0"/>
                          <a:ea typeface="华文细黑" pitchFamily="2" charset="-122"/>
                        </a:rPr>
                        <a:t>1/5</a:t>
                      </a:r>
                    </a:p>
                  </a:txBody>
                  <a:tcPr horzOverflow="overflow">
                    <a:lnL w="12700" cap="flat" cmpd="sng" algn="ctr">
                      <a:solidFill>
                        <a:srgbClr val="0062AC"/>
                      </a:solidFill>
                      <a:prstDash val="solid"/>
                      <a:round/>
                      <a:headEnd type="none" w="med" len="med"/>
                      <a:tailEnd type="none" w="med" len="med"/>
                    </a:lnL>
                    <a:lnR w="12700" cap="flat" cmpd="sng" algn="ctr">
                      <a:solidFill>
                        <a:srgbClr val="0062AC"/>
                      </a:solidFill>
                      <a:prstDash val="solid"/>
                      <a:round/>
                      <a:headEnd type="none" w="med" len="med"/>
                      <a:tailEnd type="none" w="med" len="med"/>
                    </a:lnR>
                    <a:lnT w="12700" cap="flat" cmpd="sng" algn="ctr">
                      <a:solidFill>
                        <a:srgbClr val="0062AC"/>
                      </a:solidFill>
                      <a:prstDash val="solid"/>
                      <a:round/>
                      <a:headEnd type="none" w="med" len="med"/>
                      <a:tailEnd type="none" w="med" len="med"/>
                    </a:lnT>
                    <a:lnB w="12700"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200" b="0" i="0" u="none" strike="noStrike" cap="none" normalizeH="0" baseline="0" smtClean="0">
                          <a:ln>
                            <a:noFill/>
                          </a:ln>
                          <a:solidFill>
                            <a:srgbClr val="0461A0"/>
                          </a:solidFill>
                          <a:effectLst/>
                          <a:latin typeface="Arial" pitchFamily="34" charset="0"/>
                          <a:ea typeface="华文细黑" pitchFamily="2" charset="-122"/>
                        </a:rPr>
                        <a:t>1</a:t>
                      </a:r>
                    </a:p>
                  </a:txBody>
                  <a:tcPr horzOverflow="overflow">
                    <a:lnL w="12700" cap="flat" cmpd="sng" algn="ctr">
                      <a:solidFill>
                        <a:srgbClr val="0062AC"/>
                      </a:solidFill>
                      <a:prstDash val="solid"/>
                      <a:round/>
                      <a:headEnd type="none" w="med" len="med"/>
                      <a:tailEnd type="none" w="med" len="med"/>
                    </a:lnL>
                    <a:lnR w="12700" cap="flat" cmpd="sng" algn="ctr">
                      <a:solidFill>
                        <a:srgbClr val="0062AC"/>
                      </a:solidFill>
                      <a:prstDash val="solid"/>
                      <a:round/>
                      <a:headEnd type="none" w="med" len="med"/>
                      <a:tailEnd type="none" w="med" len="med"/>
                    </a:lnR>
                    <a:lnT w="12700" cap="flat" cmpd="sng" algn="ctr">
                      <a:solidFill>
                        <a:srgbClr val="0062AC"/>
                      </a:solidFill>
                      <a:prstDash val="solid"/>
                      <a:round/>
                      <a:headEnd type="none" w="med" len="med"/>
                      <a:tailEnd type="none" w="med" len="med"/>
                    </a:lnT>
                    <a:lnB w="12700"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200" b="0" i="0" u="none" strike="noStrike" cap="none" normalizeH="0" baseline="0" smtClean="0">
                          <a:ln>
                            <a:noFill/>
                          </a:ln>
                          <a:solidFill>
                            <a:srgbClr val="0461A0"/>
                          </a:solidFill>
                          <a:effectLst/>
                          <a:latin typeface="Arial" pitchFamily="34" charset="0"/>
                          <a:ea typeface="华文细黑" pitchFamily="2" charset="-122"/>
                        </a:rPr>
                        <a:t>1/3</a:t>
                      </a:r>
                    </a:p>
                  </a:txBody>
                  <a:tcPr horzOverflow="overflow">
                    <a:lnL w="12700" cap="flat" cmpd="sng" algn="ctr">
                      <a:solidFill>
                        <a:srgbClr val="0062AC"/>
                      </a:solidFill>
                      <a:prstDash val="solid"/>
                      <a:round/>
                      <a:headEnd type="none" w="med" len="med"/>
                      <a:tailEnd type="none" w="med" len="med"/>
                    </a:lnL>
                    <a:lnR w="19050" cap="flat" cmpd="sng" algn="ctr">
                      <a:solidFill>
                        <a:srgbClr val="0062AC"/>
                      </a:solidFill>
                      <a:prstDash val="solid"/>
                      <a:round/>
                      <a:headEnd type="none" w="med" len="med"/>
                      <a:tailEnd type="none" w="med" len="med"/>
                    </a:lnR>
                    <a:lnT w="12700" cap="flat" cmpd="sng" algn="ctr">
                      <a:solidFill>
                        <a:srgbClr val="0062AC"/>
                      </a:solidFill>
                      <a:prstDash val="solid"/>
                      <a:round/>
                      <a:headEnd type="none" w="med" len="med"/>
                      <a:tailEnd type="none" w="med" len="med"/>
                    </a:lnT>
                    <a:lnB w="12700" cap="flat" cmpd="sng" algn="ctr">
                      <a:solidFill>
                        <a:srgbClr val="0062AC"/>
                      </a:solidFill>
                      <a:prstDash val="solid"/>
                      <a:round/>
                      <a:headEnd type="none" w="med" len="med"/>
                      <a:tailEnd type="none" w="med" len="med"/>
                    </a:lnB>
                    <a:lnTlToBr>
                      <a:noFill/>
                    </a:lnTlToBr>
                    <a:lnBlToTr>
                      <a:noFill/>
                    </a:lnBlToTr>
                    <a:noFill/>
                  </a:tcPr>
                </a:tc>
              </a:tr>
              <a:tr h="149225">
                <a:tc rowSpan="3">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200" b="0" i="0" u="none" strike="noStrike" cap="none" normalizeH="0" baseline="0" smtClean="0">
                          <a:ln>
                            <a:noFill/>
                          </a:ln>
                          <a:solidFill>
                            <a:srgbClr val="0461A0"/>
                          </a:solidFill>
                          <a:effectLst/>
                          <a:latin typeface="Arial" pitchFamily="34" charset="0"/>
                          <a:ea typeface="华文细黑" pitchFamily="2" charset="-122"/>
                        </a:rPr>
                        <a:t>YAŞ</a:t>
                      </a:r>
                    </a:p>
                  </a:txBody>
                  <a:tcPr marL="0" marR="0" marT="0" marB="0" anchor="ctr" horzOverflow="overflow">
                    <a:lnL w="19050" cap="flat" cmpd="sng" algn="ctr">
                      <a:solidFill>
                        <a:srgbClr val="0062AC"/>
                      </a:solidFill>
                      <a:prstDash val="solid"/>
                      <a:round/>
                      <a:headEnd type="none" w="med" len="med"/>
                      <a:tailEnd type="none" w="med" len="med"/>
                    </a:lnL>
                    <a:lnR w="12700" cap="flat" cmpd="sng" algn="ctr">
                      <a:solidFill>
                        <a:srgbClr val="0062AC"/>
                      </a:solidFill>
                      <a:prstDash val="solid"/>
                      <a:round/>
                      <a:headEnd type="none" w="med" len="med"/>
                      <a:tailEnd type="none" w="med" len="med"/>
                    </a:lnR>
                    <a:lnT w="12700" cap="flat" cmpd="sng" algn="ctr">
                      <a:solidFill>
                        <a:srgbClr val="0062AC"/>
                      </a:solidFill>
                      <a:prstDash val="solid"/>
                      <a:round/>
                      <a:headEnd type="none" w="med" len="med"/>
                      <a:tailEnd type="none" w="med" len="med"/>
                    </a:lnT>
                    <a:lnB w="12700"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200" b="0" i="0" u="none" strike="noStrike" cap="none" normalizeH="0" baseline="0" smtClean="0">
                          <a:ln>
                            <a:noFill/>
                          </a:ln>
                          <a:solidFill>
                            <a:srgbClr val="0461A0"/>
                          </a:solidFill>
                          <a:effectLst/>
                          <a:latin typeface="Arial" pitchFamily="34" charset="0"/>
                          <a:ea typeface="华文细黑" pitchFamily="2" charset="-122"/>
                        </a:rPr>
                        <a:t>GENÇ</a:t>
                      </a:r>
                    </a:p>
                  </a:txBody>
                  <a:tcPr horzOverflow="overflow">
                    <a:lnL w="12700" cap="flat" cmpd="sng" algn="ctr">
                      <a:solidFill>
                        <a:srgbClr val="0062AC"/>
                      </a:solidFill>
                      <a:prstDash val="solid"/>
                      <a:round/>
                      <a:headEnd type="none" w="med" len="med"/>
                      <a:tailEnd type="none" w="med" len="med"/>
                    </a:lnL>
                    <a:lnR w="12700" cap="flat" cmpd="sng" algn="ctr">
                      <a:solidFill>
                        <a:srgbClr val="0062AC"/>
                      </a:solidFill>
                      <a:prstDash val="solid"/>
                      <a:round/>
                      <a:headEnd type="none" w="med" len="med"/>
                      <a:tailEnd type="none" w="med" len="med"/>
                    </a:lnR>
                    <a:lnT w="12700" cap="flat" cmpd="sng" algn="ctr">
                      <a:solidFill>
                        <a:srgbClr val="0062AC"/>
                      </a:solidFill>
                      <a:prstDash val="solid"/>
                      <a:round/>
                      <a:headEnd type="none" w="med" len="med"/>
                      <a:tailEnd type="none" w="med" len="med"/>
                    </a:lnT>
                    <a:lnB w="12700"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200" b="0" i="0" u="none" strike="noStrike" cap="none" normalizeH="0" baseline="0" smtClean="0">
                          <a:ln>
                            <a:noFill/>
                          </a:ln>
                          <a:solidFill>
                            <a:srgbClr val="0461A0"/>
                          </a:solidFill>
                          <a:effectLst/>
                          <a:latin typeface="Arial" pitchFamily="34" charset="0"/>
                          <a:ea typeface="华文细黑" pitchFamily="2" charset="-122"/>
                        </a:rPr>
                        <a:t>0</a:t>
                      </a:r>
                    </a:p>
                  </a:txBody>
                  <a:tcPr horzOverflow="overflow">
                    <a:lnL w="12700" cap="flat" cmpd="sng" algn="ctr">
                      <a:solidFill>
                        <a:srgbClr val="0062AC"/>
                      </a:solidFill>
                      <a:prstDash val="solid"/>
                      <a:round/>
                      <a:headEnd type="none" w="med" len="med"/>
                      <a:tailEnd type="none" w="med" len="med"/>
                    </a:lnL>
                    <a:lnR w="12700" cap="flat" cmpd="sng" algn="ctr">
                      <a:solidFill>
                        <a:srgbClr val="0062AC"/>
                      </a:solidFill>
                      <a:prstDash val="solid"/>
                      <a:round/>
                      <a:headEnd type="none" w="med" len="med"/>
                      <a:tailEnd type="none" w="med" len="med"/>
                    </a:lnR>
                    <a:lnT w="12700" cap="flat" cmpd="sng" algn="ctr">
                      <a:solidFill>
                        <a:srgbClr val="0062AC"/>
                      </a:solidFill>
                      <a:prstDash val="solid"/>
                      <a:round/>
                      <a:headEnd type="none" w="med" len="med"/>
                      <a:tailEnd type="none" w="med" len="med"/>
                    </a:lnT>
                    <a:lnB w="12700"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200" b="0" i="0" u="none" strike="noStrike" cap="none" normalizeH="0" baseline="0" smtClean="0">
                          <a:ln>
                            <a:noFill/>
                          </a:ln>
                          <a:solidFill>
                            <a:srgbClr val="0461A0"/>
                          </a:solidFill>
                          <a:effectLst/>
                          <a:latin typeface="Arial" pitchFamily="34" charset="0"/>
                          <a:ea typeface="华文细黑" pitchFamily="2" charset="-122"/>
                        </a:rPr>
                        <a:t>0</a:t>
                      </a:r>
                    </a:p>
                  </a:txBody>
                  <a:tcPr horzOverflow="overflow">
                    <a:lnL w="12700" cap="flat" cmpd="sng" algn="ctr">
                      <a:solidFill>
                        <a:srgbClr val="0062AC"/>
                      </a:solidFill>
                      <a:prstDash val="solid"/>
                      <a:round/>
                      <a:headEnd type="none" w="med" len="med"/>
                      <a:tailEnd type="none" w="med" len="med"/>
                    </a:lnL>
                    <a:lnR w="12700" cap="flat" cmpd="sng" algn="ctr">
                      <a:solidFill>
                        <a:srgbClr val="0062AC"/>
                      </a:solidFill>
                      <a:prstDash val="solid"/>
                      <a:round/>
                      <a:headEnd type="none" w="med" len="med"/>
                      <a:tailEnd type="none" w="med" len="med"/>
                    </a:lnR>
                    <a:lnT w="12700" cap="flat" cmpd="sng" algn="ctr">
                      <a:solidFill>
                        <a:srgbClr val="0062AC"/>
                      </a:solidFill>
                      <a:prstDash val="solid"/>
                      <a:round/>
                      <a:headEnd type="none" w="med" len="med"/>
                      <a:tailEnd type="none" w="med" len="med"/>
                    </a:lnT>
                    <a:lnB w="12700"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200" b="0" i="0" u="none" strike="noStrike" cap="none" normalizeH="0" baseline="0" smtClean="0">
                          <a:ln>
                            <a:noFill/>
                          </a:ln>
                          <a:solidFill>
                            <a:srgbClr val="0461A0"/>
                          </a:solidFill>
                          <a:effectLst/>
                          <a:latin typeface="Arial" pitchFamily="34" charset="0"/>
                          <a:ea typeface="华文细黑" pitchFamily="2" charset="-122"/>
                        </a:rPr>
                        <a:t>2</a:t>
                      </a:r>
                    </a:p>
                  </a:txBody>
                  <a:tcPr horzOverflow="overflow">
                    <a:lnL w="12700" cap="flat" cmpd="sng" algn="ctr">
                      <a:solidFill>
                        <a:srgbClr val="0062AC"/>
                      </a:solidFill>
                      <a:prstDash val="solid"/>
                      <a:round/>
                      <a:headEnd type="none" w="med" len="med"/>
                      <a:tailEnd type="none" w="med" len="med"/>
                    </a:lnL>
                    <a:lnR w="12700" cap="flat" cmpd="sng" algn="ctr">
                      <a:solidFill>
                        <a:srgbClr val="0062AC"/>
                      </a:solidFill>
                      <a:prstDash val="solid"/>
                      <a:round/>
                      <a:headEnd type="none" w="med" len="med"/>
                      <a:tailEnd type="none" w="med" len="med"/>
                    </a:lnR>
                    <a:lnT w="12700" cap="flat" cmpd="sng" algn="ctr">
                      <a:solidFill>
                        <a:srgbClr val="0062AC"/>
                      </a:solidFill>
                      <a:prstDash val="solid"/>
                      <a:round/>
                      <a:headEnd type="none" w="med" len="med"/>
                      <a:tailEnd type="none" w="med" len="med"/>
                    </a:lnT>
                    <a:lnB w="12700"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200" b="0" i="0" u="none" strike="noStrike" cap="none" normalizeH="0" baseline="0" smtClean="0">
                          <a:ln>
                            <a:noFill/>
                          </a:ln>
                          <a:solidFill>
                            <a:srgbClr val="0461A0"/>
                          </a:solidFill>
                          <a:effectLst/>
                          <a:latin typeface="Arial" pitchFamily="34" charset="0"/>
                          <a:ea typeface="华文细黑" pitchFamily="2" charset="-122"/>
                        </a:rPr>
                        <a:t>2/3</a:t>
                      </a:r>
                    </a:p>
                  </a:txBody>
                  <a:tcPr horzOverflow="overflow">
                    <a:lnL w="12700" cap="flat" cmpd="sng" algn="ctr">
                      <a:solidFill>
                        <a:srgbClr val="0062AC"/>
                      </a:solidFill>
                      <a:prstDash val="solid"/>
                      <a:round/>
                      <a:headEnd type="none" w="med" len="med"/>
                      <a:tailEnd type="none" w="med" len="med"/>
                    </a:lnL>
                    <a:lnR w="19050" cap="flat" cmpd="sng" algn="ctr">
                      <a:solidFill>
                        <a:srgbClr val="0062AC"/>
                      </a:solidFill>
                      <a:prstDash val="solid"/>
                      <a:round/>
                      <a:headEnd type="none" w="med" len="med"/>
                      <a:tailEnd type="none" w="med" len="med"/>
                    </a:lnR>
                    <a:lnT w="12700" cap="flat" cmpd="sng" algn="ctr">
                      <a:solidFill>
                        <a:srgbClr val="0062AC"/>
                      </a:solidFill>
                      <a:prstDash val="solid"/>
                      <a:round/>
                      <a:headEnd type="none" w="med" len="med"/>
                      <a:tailEnd type="none" w="med" len="med"/>
                    </a:lnT>
                    <a:lnB w="12700" cap="flat" cmpd="sng" algn="ctr">
                      <a:solidFill>
                        <a:srgbClr val="0062AC"/>
                      </a:solidFill>
                      <a:prstDash val="solid"/>
                      <a:round/>
                      <a:headEnd type="none" w="med" len="med"/>
                      <a:tailEnd type="none" w="med" len="med"/>
                    </a:lnB>
                    <a:lnTlToBr>
                      <a:noFill/>
                    </a:lnTlToBr>
                    <a:lnBlToTr>
                      <a:noFill/>
                    </a:lnBlToTr>
                    <a:noFill/>
                  </a:tcPr>
                </a:tc>
              </a:tr>
              <a:tr h="149225">
                <a:tc vMerge="1">
                  <a:txBody>
                    <a:bodyPr/>
                    <a:lstStyle/>
                    <a:p>
                      <a:endParaRPr lang="tr-TR"/>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200" b="0" i="0" u="none" strike="noStrike" cap="none" normalizeH="0" baseline="0" dirty="0" smtClean="0">
                          <a:ln>
                            <a:noFill/>
                          </a:ln>
                          <a:solidFill>
                            <a:srgbClr val="0461A0"/>
                          </a:solidFill>
                          <a:effectLst/>
                          <a:latin typeface="Arial" pitchFamily="34" charset="0"/>
                          <a:ea typeface="华文细黑" pitchFamily="2" charset="-122"/>
                        </a:rPr>
                        <a:t>ORTA</a:t>
                      </a:r>
                    </a:p>
                  </a:txBody>
                  <a:tcPr horzOverflow="overflow">
                    <a:lnL w="12700" cap="flat" cmpd="sng" algn="ctr">
                      <a:solidFill>
                        <a:srgbClr val="0062AC"/>
                      </a:solidFill>
                      <a:prstDash val="solid"/>
                      <a:round/>
                      <a:headEnd type="none" w="med" len="med"/>
                      <a:tailEnd type="none" w="med" len="med"/>
                    </a:lnL>
                    <a:lnR w="12700" cap="flat" cmpd="sng" algn="ctr">
                      <a:solidFill>
                        <a:srgbClr val="0062AC"/>
                      </a:solidFill>
                      <a:prstDash val="solid"/>
                      <a:round/>
                      <a:headEnd type="none" w="med" len="med"/>
                      <a:tailEnd type="none" w="med" len="med"/>
                    </a:lnR>
                    <a:lnT w="12700" cap="flat" cmpd="sng" algn="ctr">
                      <a:solidFill>
                        <a:srgbClr val="0062AC"/>
                      </a:solidFill>
                      <a:prstDash val="solid"/>
                      <a:round/>
                      <a:headEnd type="none" w="med" len="med"/>
                      <a:tailEnd type="none" w="med" len="med"/>
                    </a:lnT>
                    <a:lnB w="12700"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200" b="0" i="0" u="none" strike="noStrike" cap="none" normalizeH="0" baseline="0" smtClean="0">
                          <a:ln>
                            <a:noFill/>
                          </a:ln>
                          <a:solidFill>
                            <a:srgbClr val="0461A0"/>
                          </a:solidFill>
                          <a:effectLst/>
                          <a:latin typeface="Arial" pitchFamily="34" charset="0"/>
                          <a:ea typeface="华文细黑" pitchFamily="2" charset="-122"/>
                        </a:rPr>
                        <a:t>3</a:t>
                      </a:r>
                    </a:p>
                  </a:txBody>
                  <a:tcPr horzOverflow="overflow">
                    <a:lnL w="12700" cap="flat" cmpd="sng" algn="ctr">
                      <a:solidFill>
                        <a:srgbClr val="0062AC"/>
                      </a:solidFill>
                      <a:prstDash val="solid"/>
                      <a:round/>
                      <a:headEnd type="none" w="med" len="med"/>
                      <a:tailEnd type="none" w="med" len="med"/>
                    </a:lnL>
                    <a:lnR w="12700" cap="flat" cmpd="sng" algn="ctr">
                      <a:solidFill>
                        <a:srgbClr val="0062AC"/>
                      </a:solidFill>
                      <a:prstDash val="solid"/>
                      <a:round/>
                      <a:headEnd type="none" w="med" len="med"/>
                      <a:tailEnd type="none" w="med" len="med"/>
                    </a:lnR>
                    <a:lnT w="12700" cap="flat" cmpd="sng" algn="ctr">
                      <a:solidFill>
                        <a:srgbClr val="0062AC"/>
                      </a:solidFill>
                      <a:prstDash val="solid"/>
                      <a:round/>
                      <a:headEnd type="none" w="med" len="med"/>
                      <a:tailEnd type="none" w="med" len="med"/>
                    </a:lnT>
                    <a:lnB w="12700"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200" b="0" i="0" u="none" strike="noStrike" cap="none" normalizeH="0" baseline="0" smtClean="0">
                          <a:ln>
                            <a:noFill/>
                          </a:ln>
                          <a:solidFill>
                            <a:srgbClr val="0461A0"/>
                          </a:solidFill>
                          <a:effectLst/>
                          <a:latin typeface="Arial" pitchFamily="34" charset="0"/>
                          <a:ea typeface="华文细黑" pitchFamily="2" charset="-122"/>
                        </a:rPr>
                        <a:t>3/5</a:t>
                      </a:r>
                    </a:p>
                  </a:txBody>
                  <a:tcPr horzOverflow="overflow">
                    <a:lnL w="12700" cap="flat" cmpd="sng" algn="ctr">
                      <a:solidFill>
                        <a:srgbClr val="0062AC"/>
                      </a:solidFill>
                      <a:prstDash val="solid"/>
                      <a:round/>
                      <a:headEnd type="none" w="med" len="med"/>
                      <a:tailEnd type="none" w="med" len="med"/>
                    </a:lnL>
                    <a:lnR w="12700" cap="flat" cmpd="sng" algn="ctr">
                      <a:solidFill>
                        <a:srgbClr val="0062AC"/>
                      </a:solidFill>
                      <a:prstDash val="solid"/>
                      <a:round/>
                      <a:headEnd type="none" w="med" len="med"/>
                      <a:tailEnd type="none" w="med" len="med"/>
                    </a:lnR>
                    <a:lnT w="12700" cap="flat" cmpd="sng" algn="ctr">
                      <a:solidFill>
                        <a:srgbClr val="0062AC"/>
                      </a:solidFill>
                      <a:prstDash val="solid"/>
                      <a:round/>
                      <a:headEnd type="none" w="med" len="med"/>
                      <a:tailEnd type="none" w="med" len="med"/>
                    </a:lnT>
                    <a:lnB w="12700"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200" b="0" i="0" u="none" strike="noStrike" cap="none" normalizeH="0" baseline="0" smtClean="0">
                          <a:ln>
                            <a:noFill/>
                          </a:ln>
                          <a:solidFill>
                            <a:srgbClr val="0461A0"/>
                          </a:solidFill>
                          <a:effectLst/>
                          <a:latin typeface="Arial" pitchFamily="34" charset="0"/>
                          <a:ea typeface="华文细黑" pitchFamily="2" charset="-122"/>
                        </a:rPr>
                        <a:t>1</a:t>
                      </a:r>
                    </a:p>
                  </a:txBody>
                  <a:tcPr horzOverflow="overflow">
                    <a:lnL w="12700" cap="flat" cmpd="sng" algn="ctr">
                      <a:solidFill>
                        <a:srgbClr val="0062AC"/>
                      </a:solidFill>
                      <a:prstDash val="solid"/>
                      <a:round/>
                      <a:headEnd type="none" w="med" len="med"/>
                      <a:tailEnd type="none" w="med" len="med"/>
                    </a:lnL>
                    <a:lnR w="12700" cap="flat" cmpd="sng" algn="ctr">
                      <a:solidFill>
                        <a:srgbClr val="0062AC"/>
                      </a:solidFill>
                      <a:prstDash val="solid"/>
                      <a:round/>
                      <a:headEnd type="none" w="med" len="med"/>
                      <a:tailEnd type="none" w="med" len="med"/>
                    </a:lnR>
                    <a:lnT w="12700" cap="flat" cmpd="sng" algn="ctr">
                      <a:solidFill>
                        <a:srgbClr val="0062AC"/>
                      </a:solidFill>
                      <a:prstDash val="solid"/>
                      <a:round/>
                      <a:headEnd type="none" w="med" len="med"/>
                      <a:tailEnd type="none" w="med" len="med"/>
                    </a:lnT>
                    <a:lnB w="12700"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200" b="0" i="0" u="none" strike="noStrike" cap="none" normalizeH="0" baseline="0" smtClean="0">
                          <a:ln>
                            <a:noFill/>
                          </a:ln>
                          <a:solidFill>
                            <a:srgbClr val="0461A0"/>
                          </a:solidFill>
                          <a:effectLst/>
                          <a:latin typeface="Arial" pitchFamily="34" charset="0"/>
                          <a:ea typeface="华文细黑" pitchFamily="2" charset="-122"/>
                        </a:rPr>
                        <a:t>1/3</a:t>
                      </a:r>
                    </a:p>
                  </a:txBody>
                  <a:tcPr horzOverflow="overflow">
                    <a:lnL w="12700" cap="flat" cmpd="sng" algn="ctr">
                      <a:solidFill>
                        <a:srgbClr val="0062AC"/>
                      </a:solidFill>
                      <a:prstDash val="solid"/>
                      <a:round/>
                      <a:headEnd type="none" w="med" len="med"/>
                      <a:tailEnd type="none" w="med" len="med"/>
                    </a:lnL>
                    <a:lnR w="19050" cap="flat" cmpd="sng" algn="ctr">
                      <a:solidFill>
                        <a:srgbClr val="0062AC"/>
                      </a:solidFill>
                      <a:prstDash val="solid"/>
                      <a:round/>
                      <a:headEnd type="none" w="med" len="med"/>
                      <a:tailEnd type="none" w="med" len="med"/>
                    </a:lnR>
                    <a:lnT w="12700" cap="flat" cmpd="sng" algn="ctr">
                      <a:solidFill>
                        <a:srgbClr val="0062AC"/>
                      </a:solidFill>
                      <a:prstDash val="solid"/>
                      <a:round/>
                      <a:headEnd type="none" w="med" len="med"/>
                      <a:tailEnd type="none" w="med" len="med"/>
                    </a:lnT>
                    <a:lnB w="12700" cap="flat" cmpd="sng" algn="ctr">
                      <a:solidFill>
                        <a:srgbClr val="0062AC"/>
                      </a:solidFill>
                      <a:prstDash val="solid"/>
                      <a:round/>
                      <a:headEnd type="none" w="med" len="med"/>
                      <a:tailEnd type="none" w="med" len="med"/>
                    </a:lnB>
                    <a:lnTlToBr>
                      <a:noFill/>
                    </a:lnTlToBr>
                    <a:lnBlToTr>
                      <a:noFill/>
                    </a:lnBlToTr>
                    <a:noFill/>
                  </a:tcPr>
                </a:tc>
              </a:tr>
              <a:tr h="149225">
                <a:tc vMerge="1">
                  <a:txBody>
                    <a:bodyPr/>
                    <a:lstStyle/>
                    <a:p>
                      <a:endParaRPr lang="tr-TR"/>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200" b="0" i="0" u="none" strike="noStrike" cap="none" normalizeH="0" baseline="0" smtClean="0">
                          <a:ln>
                            <a:noFill/>
                          </a:ln>
                          <a:solidFill>
                            <a:srgbClr val="0461A0"/>
                          </a:solidFill>
                          <a:effectLst/>
                          <a:latin typeface="Arial" pitchFamily="34" charset="0"/>
                          <a:ea typeface="华文细黑" pitchFamily="2" charset="-122"/>
                        </a:rPr>
                        <a:t>YAŞLI</a:t>
                      </a:r>
                    </a:p>
                  </a:txBody>
                  <a:tcPr horzOverflow="overflow">
                    <a:lnL w="12700" cap="flat" cmpd="sng" algn="ctr">
                      <a:solidFill>
                        <a:srgbClr val="0062AC"/>
                      </a:solidFill>
                      <a:prstDash val="solid"/>
                      <a:round/>
                      <a:headEnd type="none" w="med" len="med"/>
                      <a:tailEnd type="none" w="med" len="med"/>
                    </a:lnL>
                    <a:lnR w="12700" cap="flat" cmpd="sng" algn="ctr">
                      <a:solidFill>
                        <a:srgbClr val="0062AC"/>
                      </a:solidFill>
                      <a:prstDash val="solid"/>
                      <a:round/>
                      <a:headEnd type="none" w="med" len="med"/>
                      <a:tailEnd type="none" w="med" len="med"/>
                    </a:lnR>
                    <a:lnT w="12700" cap="flat" cmpd="sng" algn="ctr">
                      <a:solidFill>
                        <a:srgbClr val="0062AC"/>
                      </a:solidFill>
                      <a:prstDash val="solid"/>
                      <a:round/>
                      <a:headEnd type="none" w="med" len="med"/>
                      <a:tailEnd type="none" w="med" len="med"/>
                    </a:lnT>
                    <a:lnB w="12700"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200" b="0" i="0" u="none" strike="noStrike" cap="none" normalizeH="0" baseline="0" smtClean="0">
                          <a:ln>
                            <a:noFill/>
                          </a:ln>
                          <a:solidFill>
                            <a:srgbClr val="0461A0"/>
                          </a:solidFill>
                          <a:effectLst/>
                          <a:latin typeface="Arial" pitchFamily="34" charset="0"/>
                          <a:ea typeface="华文细黑" pitchFamily="2" charset="-122"/>
                        </a:rPr>
                        <a:t>2</a:t>
                      </a:r>
                    </a:p>
                  </a:txBody>
                  <a:tcPr horzOverflow="overflow">
                    <a:lnL w="12700" cap="flat" cmpd="sng" algn="ctr">
                      <a:solidFill>
                        <a:srgbClr val="0062AC"/>
                      </a:solidFill>
                      <a:prstDash val="solid"/>
                      <a:round/>
                      <a:headEnd type="none" w="med" len="med"/>
                      <a:tailEnd type="none" w="med" len="med"/>
                    </a:lnL>
                    <a:lnR w="12700" cap="flat" cmpd="sng" algn="ctr">
                      <a:solidFill>
                        <a:srgbClr val="0062AC"/>
                      </a:solidFill>
                      <a:prstDash val="solid"/>
                      <a:round/>
                      <a:headEnd type="none" w="med" len="med"/>
                      <a:tailEnd type="none" w="med" len="med"/>
                    </a:lnR>
                    <a:lnT w="12700" cap="flat" cmpd="sng" algn="ctr">
                      <a:solidFill>
                        <a:srgbClr val="0062AC"/>
                      </a:solidFill>
                      <a:prstDash val="solid"/>
                      <a:round/>
                      <a:headEnd type="none" w="med" len="med"/>
                      <a:tailEnd type="none" w="med" len="med"/>
                    </a:lnT>
                    <a:lnB w="12700"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200" b="0" i="0" u="none" strike="noStrike" cap="none" normalizeH="0" baseline="0" smtClean="0">
                          <a:ln>
                            <a:noFill/>
                          </a:ln>
                          <a:solidFill>
                            <a:srgbClr val="0461A0"/>
                          </a:solidFill>
                          <a:effectLst/>
                          <a:latin typeface="Arial" pitchFamily="34" charset="0"/>
                          <a:ea typeface="华文细黑" pitchFamily="2" charset="-122"/>
                        </a:rPr>
                        <a:t>2/5</a:t>
                      </a:r>
                    </a:p>
                  </a:txBody>
                  <a:tcPr horzOverflow="overflow">
                    <a:lnL w="12700" cap="flat" cmpd="sng" algn="ctr">
                      <a:solidFill>
                        <a:srgbClr val="0062AC"/>
                      </a:solidFill>
                      <a:prstDash val="solid"/>
                      <a:round/>
                      <a:headEnd type="none" w="med" len="med"/>
                      <a:tailEnd type="none" w="med" len="med"/>
                    </a:lnL>
                    <a:lnR w="12700" cap="flat" cmpd="sng" algn="ctr">
                      <a:solidFill>
                        <a:srgbClr val="0062AC"/>
                      </a:solidFill>
                      <a:prstDash val="solid"/>
                      <a:round/>
                      <a:headEnd type="none" w="med" len="med"/>
                      <a:tailEnd type="none" w="med" len="med"/>
                    </a:lnR>
                    <a:lnT w="12700" cap="flat" cmpd="sng" algn="ctr">
                      <a:solidFill>
                        <a:srgbClr val="0062AC"/>
                      </a:solidFill>
                      <a:prstDash val="solid"/>
                      <a:round/>
                      <a:headEnd type="none" w="med" len="med"/>
                      <a:tailEnd type="none" w="med" len="med"/>
                    </a:lnT>
                    <a:lnB w="12700"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200" b="0" i="0" u="none" strike="noStrike" cap="none" normalizeH="0" baseline="0" smtClean="0">
                          <a:ln>
                            <a:noFill/>
                          </a:ln>
                          <a:solidFill>
                            <a:srgbClr val="0461A0"/>
                          </a:solidFill>
                          <a:effectLst/>
                          <a:latin typeface="Arial" pitchFamily="34" charset="0"/>
                          <a:ea typeface="华文细黑" pitchFamily="2" charset="-122"/>
                        </a:rPr>
                        <a:t>0</a:t>
                      </a:r>
                    </a:p>
                  </a:txBody>
                  <a:tcPr horzOverflow="overflow">
                    <a:lnL w="12700" cap="flat" cmpd="sng" algn="ctr">
                      <a:solidFill>
                        <a:srgbClr val="0062AC"/>
                      </a:solidFill>
                      <a:prstDash val="solid"/>
                      <a:round/>
                      <a:headEnd type="none" w="med" len="med"/>
                      <a:tailEnd type="none" w="med" len="med"/>
                    </a:lnL>
                    <a:lnR w="12700" cap="flat" cmpd="sng" algn="ctr">
                      <a:solidFill>
                        <a:srgbClr val="0062AC"/>
                      </a:solidFill>
                      <a:prstDash val="solid"/>
                      <a:round/>
                      <a:headEnd type="none" w="med" len="med"/>
                      <a:tailEnd type="none" w="med" len="med"/>
                    </a:lnR>
                    <a:lnT w="12700" cap="flat" cmpd="sng" algn="ctr">
                      <a:solidFill>
                        <a:srgbClr val="0062AC"/>
                      </a:solidFill>
                      <a:prstDash val="solid"/>
                      <a:round/>
                      <a:headEnd type="none" w="med" len="med"/>
                      <a:tailEnd type="none" w="med" len="med"/>
                    </a:lnT>
                    <a:lnB w="12700"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200" b="0" i="0" u="none" strike="noStrike" cap="none" normalizeH="0" baseline="0" smtClean="0">
                          <a:ln>
                            <a:noFill/>
                          </a:ln>
                          <a:solidFill>
                            <a:srgbClr val="0461A0"/>
                          </a:solidFill>
                          <a:effectLst/>
                          <a:latin typeface="Arial" pitchFamily="34" charset="0"/>
                          <a:ea typeface="华文细黑" pitchFamily="2" charset="-122"/>
                        </a:rPr>
                        <a:t>0</a:t>
                      </a:r>
                    </a:p>
                  </a:txBody>
                  <a:tcPr horzOverflow="overflow">
                    <a:lnL w="12700" cap="flat" cmpd="sng" algn="ctr">
                      <a:solidFill>
                        <a:srgbClr val="0062AC"/>
                      </a:solidFill>
                      <a:prstDash val="solid"/>
                      <a:round/>
                      <a:headEnd type="none" w="med" len="med"/>
                      <a:tailEnd type="none" w="med" len="med"/>
                    </a:lnL>
                    <a:lnR w="19050" cap="flat" cmpd="sng" algn="ctr">
                      <a:solidFill>
                        <a:srgbClr val="0062AC"/>
                      </a:solidFill>
                      <a:prstDash val="solid"/>
                      <a:round/>
                      <a:headEnd type="none" w="med" len="med"/>
                      <a:tailEnd type="none" w="med" len="med"/>
                    </a:lnR>
                    <a:lnT w="12700" cap="flat" cmpd="sng" algn="ctr">
                      <a:solidFill>
                        <a:srgbClr val="0062AC"/>
                      </a:solidFill>
                      <a:prstDash val="solid"/>
                      <a:round/>
                      <a:headEnd type="none" w="med" len="med"/>
                      <a:tailEnd type="none" w="med" len="med"/>
                    </a:lnT>
                    <a:lnB w="12700" cap="flat" cmpd="sng" algn="ctr">
                      <a:solidFill>
                        <a:srgbClr val="0062AC"/>
                      </a:solidFill>
                      <a:prstDash val="solid"/>
                      <a:round/>
                      <a:headEnd type="none" w="med" len="med"/>
                      <a:tailEnd type="none" w="med" len="med"/>
                    </a:lnB>
                    <a:lnTlToBr>
                      <a:noFill/>
                    </a:lnTlToBr>
                    <a:lnBlToTr>
                      <a:noFill/>
                    </a:lnBlToTr>
                    <a:noFill/>
                  </a:tcPr>
                </a:tc>
              </a:tr>
              <a:tr h="149225">
                <a:tc rowSpan="2">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200" b="0" i="0" u="none" strike="noStrike" cap="none" normalizeH="0" baseline="0" smtClean="0">
                          <a:ln>
                            <a:noFill/>
                          </a:ln>
                          <a:solidFill>
                            <a:srgbClr val="0461A0"/>
                          </a:solidFill>
                          <a:effectLst/>
                          <a:latin typeface="Arial" pitchFamily="34" charset="0"/>
                          <a:ea typeface="华文细黑" pitchFamily="2" charset="-122"/>
                        </a:rPr>
                        <a:t>CİNSİYET</a:t>
                      </a:r>
                    </a:p>
                  </a:txBody>
                  <a:tcPr marL="0" marR="0" marT="0" marB="0" anchor="ctr" horzOverflow="overflow">
                    <a:lnL w="19050" cap="flat" cmpd="sng" algn="ctr">
                      <a:solidFill>
                        <a:srgbClr val="0062AC"/>
                      </a:solidFill>
                      <a:prstDash val="solid"/>
                      <a:round/>
                      <a:headEnd type="none" w="med" len="med"/>
                      <a:tailEnd type="none" w="med" len="med"/>
                    </a:lnL>
                    <a:lnR w="12700" cap="flat" cmpd="sng" algn="ctr">
                      <a:solidFill>
                        <a:srgbClr val="0062AC"/>
                      </a:solidFill>
                      <a:prstDash val="solid"/>
                      <a:round/>
                      <a:headEnd type="none" w="med" len="med"/>
                      <a:tailEnd type="none" w="med" len="med"/>
                    </a:lnR>
                    <a:lnT w="12700" cap="flat" cmpd="sng" algn="ctr">
                      <a:solidFill>
                        <a:srgbClr val="0062AC"/>
                      </a:solidFill>
                      <a:prstDash val="solid"/>
                      <a:round/>
                      <a:headEnd type="none" w="med" len="med"/>
                      <a:tailEnd type="none" w="med" len="med"/>
                    </a:lnT>
                    <a:lnB w="19050"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200" b="0" i="0" u="none" strike="noStrike" cap="none" normalizeH="0" baseline="0" smtClean="0">
                          <a:ln>
                            <a:noFill/>
                          </a:ln>
                          <a:solidFill>
                            <a:srgbClr val="0461A0"/>
                          </a:solidFill>
                          <a:effectLst/>
                          <a:latin typeface="Arial" pitchFamily="34" charset="0"/>
                          <a:ea typeface="华文细黑" pitchFamily="2" charset="-122"/>
                        </a:rPr>
                        <a:t>ERKEK</a:t>
                      </a:r>
                    </a:p>
                  </a:txBody>
                  <a:tcPr horzOverflow="overflow">
                    <a:lnL w="12700" cap="flat" cmpd="sng" algn="ctr">
                      <a:solidFill>
                        <a:srgbClr val="0062AC"/>
                      </a:solidFill>
                      <a:prstDash val="solid"/>
                      <a:round/>
                      <a:headEnd type="none" w="med" len="med"/>
                      <a:tailEnd type="none" w="med" len="med"/>
                    </a:lnL>
                    <a:lnR w="12700" cap="flat" cmpd="sng" algn="ctr">
                      <a:solidFill>
                        <a:srgbClr val="0062AC"/>
                      </a:solidFill>
                      <a:prstDash val="solid"/>
                      <a:round/>
                      <a:headEnd type="none" w="med" len="med"/>
                      <a:tailEnd type="none" w="med" len="med"/>
                    </a:lnR>
                    <a:lnT w="12700" cap="flat" cmpd="sng" algn="ctr">
                      <a:solidFill>
                        <a:srgbClr val="0062AC"/>
                      </a:solidFill>
                      <a:prstDash val="solid"/>
                      <a:round/>
                      <a:headEnd type="none" w="med" len="med"/>
                      <a:tailEnd type="none" w="med" len="med"/>
                    </a:lnT>
                    <a:lnB w="12700"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200" b="0" i="0" u="none" strike="noStrike" cap="none" normalizeH="0" baseline="0" smtClean="0">
                          <a:ln>
                            <a:noFill/>
                          </a:ln>
                          <a:solidFill>
                            <a:srgbClr val="0461A0"/>
                          </a:solidFill>
                          <a:effectLst/>
                          <a:latin typeface="Arial" pitchFamily="34" charset="0"/>
                          <a:ea typeface="华文细黑" pitchFamily="2" charset="-122"/>
                        </a:rPr>
                        <a:t>3</a:t>
                      </a:r>
                    </a:p>
                  </a:txBody>
                  <a:tcPr horzOverflow="overflow">
                    <a:lnL w="12700" cap="flat" cmpd="sng" algn="ctr">
                      <a:solidFill>
                        <a:srgbClr val="0062AC"/>
                      </a:solidFill>
                      <a:prstDash val="solid"/>
                      <a:round/>
                      <a:headEnd type="none" w="med" len="med"/>
                      <a:tailEnd type="none" w="med" len="med"/>
                    </a:lnL>
                    <a:lnR w="12700" cap="flat" cmpd="sng" algn="ctr">
                      <a:solidFill>
                        <a:srgbClr val="0062AC"/>
                      </a:solidFill>
                      <a:prstDash val="solid"/>
                      <a:round/>
                      <a:headEnd type="none" w="med" len="med"/>
                      <a:tailEnd type="none" w="med" len="med"/>
                    </a:lnR>
                    <a:lnT w="12700" cap="flat" cmpd="sng" algn="ctr">
                      <a:solidFill>
                        <a:srgbClr val="0062AC"/>
                      </a:solidFill>
                      <a:prstDash val="solid"/>
                      <a:round/>
                      <a:headEnd type="none" w="med" len="med"/>
                      <a:tailEnd type="none" w="med" len="med"/>
                    </a:lnT>
                    <a:lnB w="12700"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200" b="0" i="0" u="none" strike="noStrike" cap="none" normalizeH="0" baseline="0" smtClean="0">
                          <a:ln>
                            <a:noFill/>
                          </a:ln>
                          <a:solidFill>
                            <a:srgbClr val="0461A0"/>
                          </a:solidFill>
                          <a:effectLst/>
                          <a:latin typeface="Arial" pitchFamily="34" charset="0"/>
                          <a:ea typeface="华文细黑" pitchFamily="2" charset="-122"/>
                        </a:rPr>
                        <a:t>3/5</a:t>
                      </a:r>
                    </a:p>
                  </a:txBody>
                  <a:tcPr horzOverflow="overflow">
                    <a:lnL w="12700" cap="flat" cmpd="sng" algn="ctr">
                      <a:solidFill>
                        <a:srgbClr val="0062AC"/>
                      </a:solidFill>
                      <a:prstDash val="solid"/>
                      <a:round/>
                      <a:headEnd type="none" w="med" len="med"/>
                      <a:tailEnd type="none" w="med" len="med"/>
                    </a:lnL>
                    <a:lnR w="12700" cap="flat" cmpd="sng" algn="ctr">
                      <a:solidFill>
                        <a:srgbClr val="0062AC"/>
                      </a:solidFill>
                      <a:prstDash val="solid"/>
                      <a:round/>
                      <a:headEnd type="none" w="med" len="med"/>
                      <a:tailEnd type="none" w="med" len="med"/>
                    </a:lnR>
                    <a:lnT w="12700" cap="flat" cmpd="sng" algn="ctr">
                      <a:solidFill>
                        <a:srgbClr val="0062AC"/>
                      </a:solidFill>
                      <a:prstDash val="solid"/>
                      <a:round/>
                      <a:headEnd type="none" w="med" len="med"/>
                      <a:tailEnd type="none" w="med" len="med"/>
                    </a:lnT>
                    <a:lnB w="12700"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200" b="0" i="0" u="none" strike="noStrike" cap="none" normalizeH="0" baseline="0" smtClean="0">
                          <a:ln>
                            <a:noFill/>
                          </a:ln>
                          <a:solidFill>
                            <a:srgbClr val="0461A0"/>
                          </a:solidFill>
                          <a:effectLst/>
                          <a:latin typeface="Arial" pitchFamily="34" charset="0"/>
                          <a:ea typeface="华文细黑" pitchFamily="2" charset="-122"/>
                        </a:rPr>
                        <a:t>1</a:t>
                      </a:r>
                    </a:p>
                  </a:txBody>
                  <a:tcPr horzOverflow="overflow">
                    <a:lnL w="12700" cap="flat" cmpd="sng" algn="ctr">
                      <a:solidFill>
                        <a:srgbClr val="0062AC"/>
                      </a:solidFill>
                      <a:prstDash val="solid"/>
                      <a:round/>
                      <a:headEnd type="none" w="med" len="med"/>
                      <a:tailEnd type="none" w="med" len="med"/>
                    </a:lnL>
                    <a:lnR w="12700" cap="flat" cmpd="sng" algn="ctr">
                      <a:solidFill>
                        <a:srgbClr val="0062AC"/>
                      </a:solidFill>
                      <a:prstDash val="solid"/>
                      <a:round/>
                      <a:headEnd type="none" w="med" len="med"/>
                      <a:tailEnd type="none" w="med" len="med"/>
                    </a:lnR>
                    <a:lnT w="12700" cap="flat" cmpd="sng" algn="ctr">
                      <a:solidFill>
                        <a:srgbClr val="0062AC"/>
                      </a:solidFill>
                      <a:prstDash val="solid"/>
                      <a:round/>
                      <a:headEnd type="none" w="med" len="med"/>
                      <a:tailEnd type="none" w="med" len="med"/>
                    </a:lnT>
                    <a:lnB w="12700"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200" b="0" i="0" u="none" strike="noStrike" cap="none" normalizeH="0" baseline="0" smtClean="0">
                          <a:ln>
                            <a:noFill/>
                          </a:ln>
                          <a:solidFill>
                            <a:srgbClr val="0461A0"/>
                          </a:solidFill>
                          <a:effectLst/>
                          <a:latin typeface="Arial" pitchFamily="34" charset="0"/>
                          <a:ea typeface="华文细黑" pitchFamily="2" charset="-122"/>
                        </a:rPr>
                        <a:t>1/3</a:t>
                      </a:r>
                    </a:p>
                  </a:txBody>
                  <a:tcPr horzOverflow="overflow">
                    <a:lnL w="12700" cap="flat" cmpd="sng" algn="ctr">
                      <a:solidFill>
                        <a:srgbClr val="0062AC"/>
                      </a:solidFill>
                      <a:prstDash val="solid"/>
                      <a:round/>
                      <a:headEnd type="none" w="med" len="med"/>
                      <a:tailEnd type="none" w="med" len="med"/>
                    </a:lnL>
                    <a:lnR w="19050" cap="flat" cmpd="sng" algn="ctr">
                      <a:solidFill>
                        <a:srgbClr val="0062AC"/>
                      </a:solidFill>
                      <a:prstDash val="solid"/>
                      <a:round/>
                      <a:headEnd type="none" w="med" len="med"/>
                      <a:tailEnd type="none" w="med" len="med"/>
                    </a:lnR>
                    <a:lnT w="12700" cap="flat" cmpd="sng" algn="ctr">
                      <a:solidFill>
                        <a:srgbClr val="0062AC"/>
                      </a:solidFill>
                      <a:prstDash val="solid"/>
                      <a:round/>
                      <a:headEnd type="none" w="med" len="med"/>
                      <a:tailEnd type="none" w="med" len="med"/>
                    </a:lnT>
                    <a:lnB w="12700" cap="flat" cmpd="sng" algn="ctr">
                      <a:solidFill>
                        <a:srgbClr val="0062AC"/>
                      </a:solidFill>
                      <a:prstDash val="solid"/>
                      <a:round/>
                      <a:headEnd type="none" w="med" len="med"/>
                      <a:tailEnd type="none" w="med" len="med"/>
                    </a:lnB>
                    <a:lnTlToBr>
                      <a:noFill/>
                    </a:lnTlToBr>
                    <a:lnBlToTr>
                      <a:noFill/>
                    </a:lnBlToTr>
                    <a:noFill/>
                  </a:tcPr>
                </a:tc>
              </a:tr>
              <a:tr h="149225">
                <a:tc vMerge="1">
                  <a:txBody>
                    <a:bodyPr/>
                    <a:lstStyle/>
                    <a:p>
                      <a:endParaRPr lang="tr-TR"/>
                    </a:p>
                  </a:txBody>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200" b="0" i="0" u="none" strike="noStrike" cap="none" normalizeH="0" baseline="0" smtClean="0">
                          <a:ln>
                            <a:noFill/>
                          </a:ln>
                          <a:solidFill>
                            <a:srgbClr val="0461A0"/>
                          </a:solidFill>
                          <a:effectLst/>
                          <a:latin typeface="Arial" pitchFamily="34" charset="0"/>
                          <a:ea typeface="华文细黑" pitchFamily="2" charset="-122"/>
                        </a:rPr>
                        <a:t>KADIN</a:t>
                      </a:r>
                    </a:p>
                  </a:txBody>
                  <a:tcPr horzOverflow="overflow">
                    <a:lnL w="12700" cap="flat" cmpd="sng" algn="ctr">
                      <a:solidFill>
                        <a:srgbClr val="0062AC"/>
                      </a:solidFill>
                      <a:prstDash val="solid"/>
                      <a:round/>
                      <a:headEnd type="none" w="med" len="med"/>
                      <a:tailEnd type="none" w="med" len="med"/>
                    </a:lnL>
                    <a:lnR w="12700" cap="flat" cmpd="sng" algn="ctr">
                      <a:solidFill>
                        <a:srgbClr val="0062AC"/>
                      </a:solidFill>
                      <a:prstDash val="solid"/>
                      <a:round/>
                      <a:headEnd type="none" w="med" len="med"/>
                      <a:tailEnd type="none" w="med" len="med"/>
                    </a:lnR>
                    <a:lnT w="12700" cap="flat" cmpd="sng" algn="ctr">
                      <a:solidFill>
                        <a:srgbClr val="0062AC"/>
                      </a:solidFill>
                      <a:prstDash val="solid"/>
                      <a:round/>
                      <a:headEnd type="none" w="med" len="med"/>
                      <a:tailEnd type="none" w="med" len="med"/>
                    </a:lnT>
                    <a:lnB w="19050"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200" b="0" i="0" u="none" strike="noStrike" cap="none" normalizeH="0" baseline="0" smtClean="0">
                          <a:ln>
                            <a:noFill/>
                          </a:ln>
                          <a:solidFill>
                            <a:srgbClr val="0461A0"/>
                          </a:solidFill>
                          <a:effectLst/>
                          <a:latin typeface="Arial" pitchFamily="34" charset="0"/>
                          <a:ea typeface="华文细黑" pitchFamily="2" charset="-122"/>
                        </a:rPr>
                        <a:t>2</a:t>
                      </a:r>
                    </a:p>
                  </a:txBody>
                  <a:tcPr horzOverflow="overflow">
                    <a:lnL w="12700" cap="flat" cmpd="sng" algn="ctr">
                      <a:solidFill>
                        <a:srgbClr val="0062AC"/>
                      </a:solidFill>
                      <a:prstDash val="solid"/>
                      <a:round/>
                      <a:headEnd type="none" w="med" len="med"/>
                      <a:tailEnd type="none" w="med" len="med"/>
                    </a:lnL>
                    <a:lnR w="12700" cap="flat" cmpd="sng" algn="ctr">
                      <a:solidFill>
                        <a:srgbClr val="0062AC"/>
                      </a:solidFill>
                      <a:prstDash val="solid"/>
                      <a:round/>
                      <a:headEnd type="none" w="med" len="med"/>
                      <a:tailEnd type="none" w="med" len="med"/>
                    </a:lnR>
                    <a:lnT w="12700" cap="flat" cmpd="sng" algn="ctr">
                      <a:solidFill>
                        <a:srgbClr val="0062AC"/>
                      </a:solidFill>
                      <a:prstDash val="solid"/>
                      <a:round/>
                      <a:headEnd type="none" w="med" len="med"/>
                      <a:tailEnd type="none" w="med" len="med"/>
                    </a:lnT>
                    <a:lnB w="19050"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200" b="0" i="0" u="none" strike="noStrike" cap="none" normalizeH="0" baseline="0" smtClean="0">
                          <a:ln>
                            <a:noFill/>
                          </a:ln>
                          <a:solidFill>
                            <a:srgbClr val="0461A0"/>
                          </a:solidFill>
                          <a:effectLst/>
                          <a:latin typeface="Arial" pitchFamily="34" charset="0"/>
                          <a:ea typeface="华文细黑" pitchFamily="2" charset="-122"/>
                        </a:rPr>
                        <a:t>2/5</a:t>
                      </a:r>
                    </a:p>
                  </a:txBody>
                  <a:tcPr horzOverflow="overflow">
                    <a:lnL w="12700" cap="flat" cmpd="sng" algn="ctr">
                      <a:solidFill>
                        <a:srgbClr val="0062AC"/>
                      </a:solidFill>
                      <a:prstDash val="solid"/>
                      <a:round/>
                      <a:headEnd type="none" w="med" len="med"/>
                      <a:tailEnd type="none" w="med" len="med"/>
                    </a:lnL>
                    <a:lnR w="12700" cap="flat" cmpd="sng" algn="ctr">
                      <a:solidFill>
                        <a:srgbClr val="0062AC"/>
                      </a:solidFill>
                      <a:prstDash val="solid"/>
                      <a:round/>
                      <a:headEnd type="none" w="med" len="med"/>
                      <a:tailEnd type="none" w="med" len="med"/>
                    </a:lnR>
                    <a:lnT w="12700" cap="flat" cmpd="sng" algn="ctr">
                      <a:solidFill>
                        <a:srgbClr val="0062AC"/>
                      </a:solidFill>
                      <a:prstDash val="solid"/>
                      <a:round/>
                      <a:headEnd type="none" w="med" len="med"/>
                      <a:tailEnd type="none" w="med" len="med"/>
                    </a:lnT>
                    <a:lnB w="19050"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200" b="0" i="0" u="none" strike="noStrike" cap="none" normalizeH="0" baseline="0" smtClean="0">
                          <a:ln>
                            <a:noFill/>
                          </a:ln>
                          <a:solidFill>
                            <a:srgbClr val="0461A0"/>
                          </a:solidFill>
                          <a:effectLst/>
                          <a:latin typeface="Arial" pitchFamily="34" charset="0"/>
                          <a:ea typeface="华文细黑" pitchFamily="2" charset="-122"/>
                        </a:rPr>
                        <a:t>2</a:t>
                      </a:r>
                    </a:p>
                  </a:txBody>
                  <a:tcPr horzOverflow="overflow">
                    <a:lnL w="12700" cap="flat" cmpd="sng" algn="ctr">
                      <a:solidFill>
                        <a:srgbClr val="0062AC"/>
                      </a:solidFill>
                      <a:prstDash val="solid"/>
                      <a:round/>
                      <a:headEnd type="none" w="med" len="med"/>
                      <a:tailEnd type="none" w="med" len="med"/>
                    </a:lnL>
                    <a:lnR w="12700" cap="flat" cmpd="sng" algn="ctr">
                      <a:solidFill>
                        <a:srgbClr val="0062AC"/>
                      </a:solidFill>
                      <a:prstDash val="solid"/>
                      <a:round/>
                      <a:headEnd type="none" w="med" len="med"/>
                      <a:tailEnd type="none" w="med" len="med"/>
                    </a:lnR>
                    <a:lnT w="12700" cap="flat" cmpd="sng" algn="ctr">
                      <a:solidFill>
                        <a:srgbClr val="0062AC"/>
                      </a:solidFill>
                      <a:prstDash val="solid"/>
                      <a:round/>
                      <a:headEnd type="none" w="med" len="med"/>
                      <a:tailEnd type="none" w="med" len="med"/>
                    </a:lnT>
                    <a:lnB w="19050" cap="flat" cmpd="sng" algn="ctr">
                      <a:solidFill>
                        <a:srgbClr val="0062AC"/>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tr-TR" sz="1200" b="0" i="0" u="none" strike="noStrike" cap="none" normalizeH="0" baseline="0" dirty="0" smtClean="0">
                          <a:ln>
                            <a:noFill/>
                          </a:ln>
                          <a:solidFill>
                            <a:srgbClr val="0461A0"/>
                          </a:solidFill>
                          <a:effectLst/>
                          <a:latin typeface="Arial" pitchFamily="34" charset="0"/>
                          <a:ea typeface="华文细黑" pitchFamily="2" charset="-122"/>
                        </a:rPr>
                        <a:t>2/3</a:t>
                      </a:r>
                    </a:p>
                  </a:txBody>
                  <a:tcPr horzOverflow="overflow">
                    <a:lnL w="12700" cap="flat" cmpd="sng" algn="ctr">
                      <a:solidFill>
                        <a:srgbClr val="0062AC"/>
                      </a:solidFill>
                      <a:prstDash val="solid"/>
                      <a:round/>
                      <a:headEnd type="none" w="med" len="med"/>
                      <a:tailEnd type="none" w="med" len="med"/>
                    </a:lnL>
                    <a:lnR w="19050" cap="flat" cmpd="sng" algn="ctr">
                      <a:solidFill>
                        <a:srgbClr val="0062AC"/>
                      </a:solidFill>
                      <a:prstDash val="solid"/>
                      <a:round/>
                      <a:headEnd type="none" w="med" len="med"/>
                      <a:tailEnd type="none" w="med" len="med"/>
                    </a:lnR>
                    <a:lnT w="12700" cap="flat" cmpd="sng" algn="ctr">
                      <a:solidFill>
                        <a:srgbClr val="0062AC"/>
                      </a:solidFill>
                      <a:prstDash val="solid"/>
                      <a:round/>
                      <a:headEnd type="none" w="med" len="med"/>
                      <a:tailEnd type="none" w="med" len="med"/>
                    </a:lnT>
                    <a:lnB w="19050" cap="flat" cmpd="sng" algn="ctr">
                      <a:solidFill>
                        <a:srgbClr val="0062AC"/>
                      </a:solidFill>
                      <a:prstDash val="solid"/>
                      <a:round/>
                      <a:headEnd type="none" w="med" len="med"/>
                      <a:tailEnd type="none" w="med" len="med"/>
                    </a:lnB>
                    <a:lnTlToBr>
                      <a:noFill/>
                    </a:lnTlToBr>
                    <a:lnBlToTr>
                      <a:noFill/>
                    </a:lnBlToTr>
                    <a:noFill/>
                  </a:tcPr>
                </a:tc>
              </a:tr>
            </a:tbl>
          </a:graphicData>
        </a:graphic>
      </p:graphicFrame>
      <p:sp>
        <p:nvSpPr>
          <p:cNvPr id="9295" name="Text Box 701"/>
          <p:cNvSpPr txBox="1">
            <a:spLocks noChangeArrowheads="1"/>
          </p:cNvSpPr>
          <p:nvPr/>
        </p:nvSpPr>
        <p:spPr bwMode="auto">
          <a:xfrm>
            <a:off x="323850" y="5000689"/>
            <a:ext cx="8713788" cy="10926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spcBef>
                <a:spcPct val="50000"/>
              </a:spcBef>
            </a:pPr>
            <a:r>
              <a:rPr lang="tr-TR" sz="1300" i="1" dirty="0" err="1">
                <a:solidFill>
                  <a:srgbClr val="0461A0"/>
                </a:solidFill>
                <a:latin typeface="Calibri" pitchFamily="34" charset="0"/>
              </a:rPr>
              <a:t>Bayes</a:t>
            </a:r>
            <a:r>
              <a:rPr lang="tr-TR" sz="1300" i="1" dirty="0">
                <a:solidFill>
                  <a:srgbClr val="0461A0"/>
                </a:solidFill>
                <a:latin typeface="Calibri" pitchFamily="34" charset="0"/>
              </a:rPr>
              <a:t> sınıflandırmasını </a:t>
            </a:r>
            <a:r>
              <a:rPr lang="tr-TR" sz="1300" dirty="0">
                <a:solidFill>
                  <a:srgbClr val="0461A0"/>
                </a:solidFill>
                <a:latin typeface="Calibri" pitchFamily="34" charset="0"/>
              </a:rPr>
              <a:t>gerçekleştirmek için her bir hipotez için </a:t>
            </a:r>
            <a:r>
              <a:rPr lang="tr-TR" sz="1300" i="1" dirty="0" err="1">
                <a:solidFill>
                  <a:srgbClr val="0461A0"/>
                </a:solidFill>
                <a:latin typeface="Calibri" pitchFamily="34" charset="0"/>
              </a:rPr>
              <a:t>Bayes</a:t>
            </a:r>
            <a:r>
              <a:rPr lang="tr-TR" sz="1300" dirty="0">
                <a:solidFill>
                  <a:srgbClr val="0461A0"/>
                </a:solidFill>
                <a:latin typeface="Calibri" pitchFamily="34" charset="0"/>
              </a:rPr>
              <a:t> olasılıkları tek tek hesaplanır. </a:t>
            </a:r>
          </a:p>
          <a:p>
            <a:pPr algn="just" eaLnBrk="1" hangingPunct="1">
              <a:spcBef>
                <a:spcPct val="50000"/>
              </a:spcBef>
            </a:pPr>
            <a:r>
              <a:rPr lang="tr-TR" sz="1300" dirty="0">
                <a:solidFill>
                  <a:srgbClr val="0461A0"/>
                </a:solidFill>
                <a:latin typeface="Calibri" pitchFamily="34" charset="0"/>
              </a:rPr>
              <a:t>C1 : KABUL = EVET</a:t>
            </a:r>
          </a:p>
          <a:p>
            <a:pPr algn="just" eaLnBrk="1" hangingPunct="1">
              <a:spcBef>
                <a:spcPct val="50000"/>
              </a:spcBef>
            </a:pPr>
            <a:r>
              <a:rPr lang="tr-TR" sz="1300" dirty="0">
                <a:solidFill>
                  <a:srgbClr val="0461A0"/>
                </a:solidFill>
                <a:latin typeface="Calibri" pitchFamily="34" charset="0"/>
              </a:rPr>
              <a:t>C2 : KABUL = HAYIR    olmak üzere </a:t>
            </a:r>
            <a:r>
              <a:rPr lang="tr-TR" sz="1300" dirty="0" smtClean="0">
                <a:solidFill>
                  <a:srgbClr val="0461A0"/>
                </a:solidFill>
                <a:latin typeface="Calibri" pitchFamily="34" charset="0"/>
              </a:rPr>
              <a:t>P(X | C1)P(C1</a:t>
            </a:r>
            <a:r>
              <a:rPr lang="tr-TR" sz="1300" dirty="0">
                <a:solidFill>
                  <a:srgbClr val="0461A0"/>
                </a:solidFill>
                <a:latin typeface="Calibri" pitchFamily="34" charset="0"/>
              </a:rPr>
              <a:t>) ve </a:t>
            </a:r>
            <a:r>
              <a:rPr lang="tr-TR" sz="1300" dirty="0" smtClean="0">
                <a:solidFill>
                  <a:srgbClr val="0461A0"/>
                </a:solidFill>
                <a:latin typeface="Calibri" pitchFamily="34" charset="0"/>
              </a:rPr>
              <a:t>P(X | C2)P(C2</a:t>
            </a:r>
            <a:r>
              <a:rPr lang="tr-TR" sz="1300" dirty="0">
                <a:solidFill>
                  <a:srgbClr val="0461A0"/>
                </a:solidFill>
                <a:latin typeface="Calibri" pitchFamily="34" charset="0"/>
              </a:rPr>
              <a:t>) ifadelerini hesaplamamız gerekiyor. Söz konusu ifadeler içinde en büyük olanı bize örneğin sınıfını verecektir.</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260350" y="549275"/>
            <a:ext cx="835342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tr-TR" altLang="zh-CN" sz="2400" dirty="0">
                <a:solidFill>
                  <a:srgbClr val="0070C0"/>
                </a:solidFill>
                <a:effectLst>
                  <a:outerShdw blurRad="38100" dist="38100" dir="2700000" algn="tl">
                    <a:srgbClr val="000000">
                      <a:alpha val="43137"/>
                    </a:srgbClr>
                  </a:outerShdw>
                </a:effectLst>
              </a:rPr>
              <a:t>Uygulama-1</a:t>
            </a:r>
            <a:endParaRPr lang="tr-TR" sz="2400" dirty="0">
              <a:solidFill>
                <a:srgbClr val="0070C0"/>
              </a:solidFill>
              <a:effectLst>
                <a:outerShdw blurRad="38100" dist="38100" dir="2700000" algn="tl">
                  <a:srgbClr val="000000">
                    <a:alpha val="43137"/>
                  </a:srgbClr>
                </a:outerShdw>
              </a:effectLst>
            </a:endParaRPr>
          </a:p>
        </p:txBody>
      </p:sp>
      <p:sp>
        <p:nvSpPr>
          <p:cNvPr id="10243" name="Text Box 3"/>
          <p:cNvSpPr txBox="1">
            <a:spLocks noChangeArrowheads="1"/>
          </p:cNvSpPr>
          <p:nvPr/>
        </p:nvSpPr>
        <p:spPr bwMode="auto">
          <a:xfrm>
            <a:off x="288925" y="1235682"/>
            <a:ext cx="8713788" cy="488441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spcBef>
                <a:spcPct val="50000"/>
              </a:spcBef>
              <a:buFontTx/>
              <a:buAutoNum type="alphaLcParenR"/>
            </a:pPr>
            <a:r>
              <a:rPr lang="tr-TR" b="1" dirty="0">
                <a:solidFill>
                  <a:srgbClr val="0461A0"/>
                </a:solidFill>
                <a:latin typeface="Calibri" pitchFamily="34" charset="0"/>
              </a:rPr>
              <a:t>P(X|C1)P(C1) olasılığının hesaplanması;</a:t>
            </a:r>
          </a:p>
          <a:p>
            <a:pPr algn="just" eaLnBrk="1" hangingPunct="1">
              <a:spcBef>
                <a:spcPct val="50000"/>
              </a:spcBef>
            </a:pPr>
            <a:r>
              <a:rPr lang="tr-TR" dirty="0">
                <a:solidFill>
                  <a:srgbClr val="0461A0"/>
                </a:solidFill>
                <a:latin typeface="Calibri" pitchFamily="34" charset="0"/>
              </a:rPr>
              <a:t>	Burada P(X|KABUL=EVET) koşullu olasılığını hesaplamak gerekiyor. Söz konusu olasılığı bulmak için X={x1,x2,….,</a:t>
            </a:r>
            <a:r>
              <a:rPr lang="tr-TR" dirty="0" err="1">
                <a:solidFill>
                  <a:srgbClr val="0461A0"/>
                </a:solidFill>
                <a:latin typeface="Calibri" pitchFamily="34" charset="0"/>
              </a:rPr>
              <a:t>xn</a:t>
            </a:r>
            <a:r>
              <a:rPr lang="tr-TR" dirty="0">
                <a:solidFill>
                  <a:srgbClr val="0461A0"/>
                </a:solidFill>
                <a:latin typeface="Calibri" pitchFamily="34" charset="0"/>
              </a:rPr>
              <a:t>} değerleri için ayrı ayrı koşullu olasılıkları bulmak gerekiyor. Olasılıkların yer aldığı tablodan faydalanılarak bu olasılıklar hesaplanır</a:t>
            </a:r>
            <a:r>
              <a:rPr lang="tr-TR" dirty="0" smtClean="0">
                <a:solidFill>
                  <a:srgbClr val="0461A0"/>
                </a:solidFill>
                <a:latin typeface="Calibri" pitchFamily="34" charset="0"/>
              </a:rPr>
              <a:t>.</a:t>
            </a:r>
            <a:endParaRPr lang="tr-TR" dirty="0">
              <a:solidFill>
                <a:srgbClr val="0461A0"/>
              </a:solidFill>
              <a:latin typeface="Calibri" pitchFamily="34" charset="0"/>
            </a:endParaRPr>
          </a:p>
          <a:p>
            <a:pPr algn="just" eaLnBrk="1" hangingPunct="1">
              <a:spcBef>
                <a:spcPct val="50000"/>
              </a:spcBef>
            </a:pPr>
            <a:r>
              <a:rPr lang="tr-TR" dirty="0">
                <a:solidFill>
                  <a:srgbClr val="0461A0"/>
                </a:solidFill>
                <a:latin typeface="Calibri" pitchFamily="34" charset="0"/>
              </a:rPr>
              <a:t>	P(x1|C1) = P(EĞİTİM=YÜKSEK|KABUL=EVET)=1/5</a:t>
            </a:r>
          </a:p>
          <a:p>
            <a:pPr algn="just" eaLnBrk="1" hangingPunct="1">
              <a:spcBef>
                <a:spcPct val="50000"/>
              </a:spcBef>
            </a:pPr>
            <a:r>
              <a:rPr lang="tr-TR" dirty="0">
                <a:solidFill>
                  <a:srgbClr val="0461A0"/>
                </a:solidFill>
                <a:latin typeface="Calibri" pitchFamily="34" charset="0"/>
              </a:rPr>
              <a:t>	P(x2|C1) = P(YAŞ=ORTA|KABUL=EVET)=3/5</a:t>
            </a:r>
          </a:p>
          <a:p>
            <a:pPr algn="just" eaLnBrk="1" hangingPunct="1">
              <a:spcBef>
                <a:spcPct val="50000"/>
              </a:spcBef>
            </a:pPr>
            <a:r>
              <a:rPr lang="tr-TR" dirty="0">
                <a:solidFill>
                  <a:srgbClr val="0461A0"/>
                </a:solidFill>
                <a:latin typeface="Calibri" pitchFamily="34" charset="0"/>
              </a:rPr>
              <a:t>	P(x3|C1) = P(CİNSİYET=KADIN|KABUL=EVET)=2/5 </a:t>
            </a:r>
            <a:endParaRPr lang="tr-TR" dirty="0" smtClean="0">
              <a:solidFill>
                <a:srgbClr val="0461A0"/>
              </a:solidFill>
              <a:latin typeface="Calibri" pitchFamily="34" charset="0"/>
            </a:endParaRPr>
          </a:p>
          <a:p>
            <a:pPr algn="just" eaLnBrk="1" hangingPunct="1">
              <a:spcBef>
                <a:spcPct val="50000"/>
              </a:spcBef>
            </a:pPr>
            <a:r>
              <a:rPr lang="tr-TR" dirty="0">
                <a:solidFill>
                  <a:srgbClr val="0461A0"/>
                </a:solidFill>
                <a:latin typeface="Calibri" pitchFamily="34" charset="0"/>
              </a:rPr>
              <a:t>	O halde;</a:t>
            </a:r>
          </a:p>
          <a:p>
            <a:pPr algn="just" eaLnBrk="1" hangingPunct="1">
              <a:lnSpc>
                <a:spcPct val="120000"/>
              </a:lnSpc>
              <a:spcBef>
                <a:spcPct val="50000"/>
              </a:spcBef>
            </a:pPr>
            <a:r>
              <a:rPr lang="tr-TR" dirty="0">
                <a:solidFill>
                  <a:srgbClr val="0461A0"/>
                </a:solidFill>
                <a:latin typeface="Calibri" pitchFamily="34" charset="0"/>
              </a:rPr>
              <a:t>	P(x|C1)=P(X|KABUL=EVET)= (1/5)(3/5)(2/5) = 6/125 hesaplanır. Diğer taraftan P(KABUL=EVET) olasılığı şu şekilde elde edilir</a:t>
            </a:r>
            <a:r>
              <a:rPr lang="tr-TR" dirty="0" smtClean="0">
                <a:solidFill>
                  <a:srgbClr val="0461A0"/>
                </a:solidFill>
                <a:latin typeface="Calibri" pitchFamily="34" charset="0"/>
              </a:rPr>
              <a:t>.</a:t>
            </a:r>
          </a:p>
          <a:p>
            <a:pPr algn="just" eaLnBrk="1" hangingPunct="1">
              <a:lnSpc>
                <a:spcPct val="80000"/>
              </a:lnSpc>
              <a:spcBef>
                <a:spcPct val="50000"/>
              </a:spcBef>
            </a:pPr>
            <a:r>
              <a:rPr lang="tr-TR" dirty="0">
                <a:solidFill>
                  <a:srgbClr val="0461A0"/>
                </a:solidFill>
                <a:latin typeface="Calibri" pitchFamily="34" charset="0"/>
              </a:rPr>
              <a:t>	P(C1)=P(KABUL=EVET) = </a:t>
            </a:r>
            <a:r>
              <a:rPr lang="tr-TR" dirty="0" smtClean="0">
                <a:solidFill>
                  <a:srgbClr val="0461A0"/>
                </a:solidFill>
                <a:latin typeface="Calibri" pitchFamily="34" charset="0"/>
              </a:rPr>
              <a:t>5/8</a:t>
            </a:r>
          </a:p>
          <a:p>
            <a:pPr algn="just" eaLnBrk="1" hangingPunct="1">
              <a:lnSpc>
                <a:spcPct val="80000"/>
              </a:lnSpc>
              <a:spcBef>
                <a:spcPct val="50000"/>
              </a:spcBef>
            </a:pPr>
            <a:r>
              <a:rPr lang="tr-TR" dirty="0">
                <a:solidFill>
                  <a:srgbClr val="0461A0"/>
                </a:solidFill>
                <a:latin typeface="Calibri" pitchFamily="34" charset="0"/>
              </a:rPr>
              <a:t>	Böylece, </a:t>
            </a:r>
            <a:endParaRPr lang="tr-TR" dirty="0" smtClean="0">
              <a:solidFill>
                <a:srgbClr val="0461A0"/>
              </a:solidFill>
              <a:latin typeface="Calibri" pitchFamily="34" charset="0"/>
            </a:endParaRPr>
          </a:p>
          <a:p>
            <a:pPr algn="just" eaLnBrk="1" hangingPunct="1">
              <a:lnSpc>
                <a:spcPct val="80000"/>
              </a:lnSpc>
              <a:spcBef>
                <a:spcPct val="50000"/>
              </a:spcBef>
            </a:pPr>
            <a:r>
              <a:rPr lang="tr-TR" dirty="0">
                <a:solidFill>
                  <a:srgbClr val="0461A0"/>
                </a:solidFill>
                <a:latin typeface="Calibri" pitchFamily="34" charset="0"/>
              </a:rPr>
              <a:t>	P(X|C1)P(C1)=P(X|KABUL=EVET)P(KABUL=EVET) = (6/125)(5/8) = 0.03 elde edilmiş olur. </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260350" y="549275"/>
            <a:ext cx="835342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tr-TR" altLang="zh-CN" sz="2400" dirty="0">
                <a:solidFill>
                  <a:srgbClr val="0070C0"/>
                </a:solidFill>
                <a:effectLst>
                  <a:outerShdw blurRad="38100" dist="38100" dir="2700000" algn="tl">
                    <a:srgbClr val="000000">
                      <a:alpha val="43137"/>
                    </a:srgbClr>
                  </a:outerShdw>
                </a:effectLst>
              </a:rPr>
              <a:t>Uygulama-1</a:t>
            </a:r>
            <a:endParaRPr lang="tr-TR" sz="2400" dirty="0">
              <a:solidFill>
                <a:srgbClr val="0070C0"/>
              </a:solidFill>
              <a:effectLst>
                <a:outerShdw blurRad="38100" dist="38100" dir="2700000" algn="tl">
                  <a:srgbClr val="000000">
                    <a:alpha val="43137"/>
                  </a:srgbClr>
                </a:outerShdw>
              </a:effectLst>
            </a:endParaRPr>
          </a:p>
        </p:txBody>
      </p:sp>
      <p:sp>
        <p:nvSpPr>
          <p:cNvPr id="11267" name="Text Box 3"/>
          <p:cNvSpPr txBox="1">
            <a:spLocks noChangeArrowheads="1"/>
          </p:cNvSpPr>
          <p:nvPr/>
        </p:nvSpPr>
        <p:spPr bwMode="auto">
          <a:xfrm>
            <a:off x="288925" y="1124744"/>
            <a:ext cx="8713788" cy="52629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spcBef>
                <a:spcPct val="50000"/>
              </a:spcBef>
            </a:pPr>
            <a:r>
              <a:rPr lang="tr-TR" b="1" dirty="0">
                <a:solidFill>
                  <a:srgbClr val="0461A0"/>
                </a:solidFill>
                <a:latin typeface="Calibri" pitchFamily="34" charset="0"/>
              </a:rPr>
              <a:t>b)    P(X|C2)P(C2) olasılığının hesaplanması;</a:t>
            </a:r>
          </a:p>
          <a:p>
            <a:pPr algn="just" eaLnBrk="1" hangingPunct="1">
              <a:spcBef>
                <a:spcPct val="50000"/>
              </a:spcBef>
            </a:pPr>
            <a:r>
              <a:rPr lang="tr-TR" dirty="0">
                <a:solidFill>
                  <a:srgbClr val="0461A0"/>
                </a:solidFill>
                <a:latin typeface="Calibri" pitchFamily="34" charset="0"/>
              </a:rPr>
              <a:t>	burada önce P(X|C2) olasılığını hesaplamak gerekiyor. Yani P(X|KABUL=HAYIR) olasılığı hesaplanacaktır. </a:t>
            </a:r>
            <a:r>
              <a:rPr lang="tr-TR" dirty="0" err="1">
                <a:solidFill>
                  <a:srgbClr val="0461A0"/>
                </a:solidFill>
                <a:latin typeface="Calibri" pitchFamily="34" charset="0"/>
              </a:rPr>
              <a:t>X’in</a:t>
            </a:r>
            <a:r>
              <a:rPr lang="tr-TR" dirty="0">
                <a:solidFill>
                  <a:srgbClr val="0461A0"/>
                </a:solidFill>
                <a:latin typeface="Calibri" pitchFamily="34" charset="0"/>
              </a:rPr>
              <a:t> her bir değeri için olasılıkların yer aldığı tablodan yararlanılarak aşağıdaki hesaplamalar yapılır</a:t>
            </a:r>
            <a:r>
              <a:rPr lang="tr-TR" dirty="0" smtClean="0">
                <a:solidFill>
                  <a:srgbClr val="0461A0"/>
                </a:solidFill>
                <a:latin typeface="Calibri" pitchFamily="34" charset="0"/>
              </a:rPr>
              <a:t>.</a:t>
            </a:r>
          </a:p>
          <a:p>
            <a:pPr algn="just" eaLnBrk="1" hangingPunct="1">
              <a:spcBef>
                <a:spcPct val="50000"/>
              </a:spcBef>
            </a:pPr>
            <a:endParaRPr lang="tr-TR" sz="1000" dirty="0">
              <a:solidFill>
                <a:srgbClr val="0461A0"/>
              </a:solidFill>
              <a:latin typeface="Calibri" pitchFamily="34" charset="0"/>
            </a:endParaRPr>
          </a:p>
          <a:p>
            <a:pPr algn="just" eaLnBrk="1" hangingPunct="1">
              <a:spcBef>
                <a:spcPct val="50000"/>
              </a:spcBef>
            </a:pPr>
            <a:r>
              <a:rPr lang="tr-TR" dirty="0">
                <a:solidFill>
                  <a:srgbClr val="0461A0"/>
                </a:solidFill>
                <a:latin typeface="Calibri" pitchFamily="34" charset="0"/>
              </a:rPr>
              <a:t>	P(x1|C2) = P(EĞİTİM = YÜKSEK | KABUL = HAYIR) = 1/3 </a:t>
            </a:r>
          </a:p>
          <a:p>
            <a:pPr algn="just" eaLnBrk="1" hangingPunct="1">
              <a:spcBef>
                <a:spcPct val="50000"/>
              </a:spcBef>
            </a:pPr>
            <a:r>
              <a:rPr lang="tr-TR" dirty="0">
                <a:solidFill>
                  <a:srgbClr val="0461A0"/>
                </a:solidFill>
                <a:latin typeface="Calibri" pitchFamily="34" charset="0"/>
              </a:rPr>
              <a:t>	P(x2|C2) = P(YAŞ = ORTA | KABUL = HAYIR) = 1/3 </a:t>
            </a:r>
          </a:p>
          <a:p>
            <a:pPr algn="just" eaLnBrk="1" hangingPunct="1">
              <a:spcBef>
                <a:spcPct val="50000"/>
              </a:spcBef>
            </a:pPr>
            <a:r>
              <a:rPr lang="tr-TR" dirty="0">
                <a:solidFill>
                  <a:srgbClr val="0461A0"/>
                </a:solidFill>
                <a:latin typeface="Calibri" pitchFamily="34" charset="0"/>
              </a:rPr>
              <a:t>	P(x3|C2) = P(CİNSİYET = KADIN | KABUL = HAYIR) = 2/3  bu değerler kullanılarak şu hesaplama yapılır:</a:t>
            </a:r>
          </a:p>
          <a:p>
            <a:pPr algn="just" eaLnBrk="1" hangingPunct="1">
              <a:spcBef>
                <a:spcPct val="50000"/>
              </a:spcBef>
            </a:pPr>
            <a:r>
              <a:rPr lang="tr-TR" dirty="0">
                <a:solidFill>
                  <a:srgbClr val="0461A0"/>
                </a:solidFill>
                <a:latin typeface="Calibri" pitchFamily="34" charset="0"/>
              </a:rPr>
              <a:t>	P(X|C2) = P(X| KABUL = HAYIR) = (1/3)(1/3)(2/3) = </a:t>
            </a:r>
            <a:r>
              <a:rPr lang="tr-TR" dirty="0" smtClean="0">
                <a:solidFill>
                  <a:srgbClr val="0461A0"/>
                </a:solidFill>
                <a:latin typeface="Calibri" pitchFamily="34" charset="0"/>
              </a:rPr>
              <a:t>2/27</a:t>
            </a:r>
          </a:p>
          <a:p>
            <a:pPr algn="just" eaLnBrk="1" hangingPunct="1">
              <a:spcBef>
                <a:spcPct val="50000"/>
              </a:spcBef>
            </a:pPr>
            <a:endParaRPr lang="tr-TR" sz="900" dirty="0">
              <a:solidFill>
                <a:srgbClr val="0461A0"/>
              </a:solidFill>
              <a:latin typeface="Calibri" pitchFamily="34" charset="0"/>
            </a:endParaRPr>
          </a:p>
          <a:p>
            <a:pPr algn="just" eaLnBrk="1" hangingPunct="1">
              <a:spcBef>
                <a:spcPct val="50000"/>
              </a:spcBef>
            </a:pPr>
            <a:r>
              <a:rPr lang="tr-TR" dirty="0" smtClean="0">
                <a:solidFill>
                  <a:srgbClr val="0461A0"/>
                </a:solidFill>
                <a:latin typeface="Calibri" pitchFamily="34" charset="0"/>
              </a:rPr>
              <a:t>	Bunun </a:t>
            </a:r>
            <a:r>
              <a:rPr lang="tr-TR" dirty="0">
                <a:solidFill>
                  <a:srgbClr val="0461A0"/>
                </a:solidFill>
                <a:latin typeface="Calibri" pitchFamily="34" charset="0"/>
              </a:rPr>
              <a:t>dışında P(KABUL=HAYIR) olasılığı şu şekilde elde edilir:</a:t>
            </a:r>
          </a:p>
          <a:p>
            <a:pPr algn="just" eaLnBrk="1" hangingPunct="1">
              <a:spcBef>
                <a:spcPct val="50000"/>
              </a:spcBef>
            </a:pPr>
            <a:r>
              <a:rPr lang="tr-TR" dirty="0" smtClean="0">
                <a:solidFill>
                  <a:srgbClr val="0461A0"/>
                </a:solidFill>
                <a:latin typeface="Calibri" pitchFamily="34" charset="0"/>
              </a:rPr>
              <a:t>	P(C2</a:t>
            </a:r>
            <a:r>
              <a:rPr lang="tr-TR" dirty="0">
                <a:solidFill>
                  <a:srgbClr val="0461A0"/>
                </a:solidFill>
                <a:latin typeface="Calibri" pitchFamily="34" charset="0"/>
              </a:rPr>
              <a:t>) = P(KABUL=HAYIR) = 3/8 olduğundan şu hesaplama yapılabilir:</a:t>
            </a:r>
          </a:p>
          <a:p>
            <a:pPr algn="just" eaLnBrk="1" hangingPunct="1">
              <a:spcBef>
                <a:spcPct val="50000"/>
              </a:spcBef>
            </a:pPr>
            <a:r>
              <a:rPr lang="tr-TR" dirty="0" smtClean="0">
                <a:solidFill>
                  <a:srgbClr val="0461A0"/>
                </a:solidFill>
                <a:latin typeface="Calibri" pitchFamily="34" charset="0"/>
              </a:rPr>
              <a:t>	P(X|C2)P(C2</a:t>
            </a:r>
            <a:r>
              <a:rPr lang="tr-TR" dirty="0">
                <a:solidFill>
                  <a:srgbClr val="0461A0"/>
                </a:solidFill>
                <a:latin typeface="Calibri" pitchFamily="34" charset="0"/>
              </a:rPr>
              <a:t>) = P(X|KABUL=HAYIR)P(KABUL=HAYIR) = (2/27)(3/8) = 0.027</a:t>
            </a:r>
          </a:p>
          <a:p>
            <a:pPr algn="just" eaLnBrk="1" hangingPunct="1">
              <a:spcBef>
                <a:spcPct val="50000"/>
              </a:spcBef>
            </a:pPr>
            <a:endParaRPr lang="tr-TR" sz="1300" dirty="0">
              <a:solidFill>
                <a:srgbClr val="0461A0"/>
              </a:solidFill>
              <a:latin typeface="Calibri" pitchFamily="34"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260350" y="549275"/>
            <a:ext cx="835342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tr-TR" altLang="zh-CN" sz="2400" dirty="0">
                <a:solidFill>
                  <a:srgbClr val="0070C0"/>
                </a:solidFill>
                <a:effectLst>
                  <a:outerShdw blurRad="38100" dist="38100" dir="2700000" algn="tl">
                    <a:srgbClr val="000000">
                      <a:alpha val="43137"/>
                    </a:srgbClr>
                  </a:outerShdw>
                </a:effectLst>
              </a:rPr>
              <a:t>Uygulama-1</a:t>
            </a:r>
            <a:endParaRPr lang="tr-TR" sz="2400" dirty="0">
              <a:solidFill>
                <a:srgbClr val="0070C0"/>
              </a:solidFill>
              <a:effectLst>
                <a:outerShdw blurRad="38100" dist="38100" dir="2700000" algn="tl">
                  <a:srgbClr val="000000">
                    <a:alpha val="43137"/>
                  </a:srgbClr>
                </a:outerShdw>
              </a:effectLst>
            </a:endParaRPr>
          </a:p>
        </p:txBody>
      </p:sp>
      <p:sp>
        <p:nvSpPr>
          <p:cNvPr id="12291" name="Text Box 3"/>
          <p:cNvSpPr txBox="1">
            <a:spLocks noChangeArrowheads="1"/>
          </p:cNvSpPr>
          <p:nvPr/>
        </p:nvSpPr>
        <p:spPr bwMode="auto">
          <a:xfrm>
            <a:off x="288925" y="1310324"/>
            <a:ext cx="8713788" cy="350095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spcBef>
                <a:spcPct val="50000"/>
              </a:spcBef>
              <a:buFontTx/>
              <a:buAutoNum type="alphaLcParenR" startAt="3"/>
            </a:pPr>
            <a:r>
              <a:rPr lang="tr-TR" sz="2400" b="1" dirty="0">
                <a:solidFill>
                  <a:srgbClr val="0461A0"/>
                </a:solidFill>
                <a:latin typeface="Calibri" pitchFamily="34" charset="0"/>
              </a:rPr>
              <a:t>Sonuç </a:t>
            </a:r>
          </a:p>
          <a:p>
            <a:pPr algn="just" eaLnBrk="1" hangingPunct="1">
              <a:spcBef>
                <a:spcPct val="50000"/>
              </a:spcBef>
            </a:pPr>
            <a:r>
              <a:rPr lang="tr-TR" sz="2000" dirty="0">
                <a:solidFill>
                  <a:srgbClr val="0461A0"/>
                </a:solidFill>
                <a:latin typeface="Calibri" pitchFamily="34" charset="0"/>
              </a:rPr>
              <a:t>	MAP Yöntemine göre sınıflandırmayı yapmak üzere </a:t>
            </a:r>
            <a:r>
              <a:rPr lang="tr-TR" sz="2000" dirty="0" err="1">
                <a:solidFill>
                  <a:srgbClr val="0461A0"/>
                </a:solidFill>
                <a:latin typeface="Calibri" pitchFamily="34" charset="0"/>
              </a:rPr>
              <a:t>arg</a:t>
            </a:r>
            <a:r>
              <a:rPr lang="tr-TR" sz="2000" dirty="0">
                <a:solidFill>
                  <a:srgbClr val="0461A0"/>
                </a:solidFill>
                <a:latin typeface="Calibri" pitchFamily="34" charset="0"/>
              </a:rPr>
              <a:t> </a:t>
            </a:r>
            <a:r>
              <a:rPr lang="tr-TR" sz="2000" dirty="0" err="1">
                <a:solidFill>
                  <a:srgbClr val="0461A0"/>
                </a:solidFill>
                <a:latin typeface="Calibri" pitchFamily="34" charset="0"/>
              </a:rPr>
              <a:t>max</a:t>
            </a:r>
            <a:r>
              <a:rPr lang="tr-TR" sz="2000" dirty="0">
                <a:solidFill>
                  <a:srgbClr val="0461A0"/>
                </a:solidFill>
                <a:latin typeface="Calibri" pitchFamily="34" charset="0"/>
              </a:rPr>
              <a:t> P(P(</a:t>
            </a:r>
            <a:r>
              <a:rPr lang="tr-TR" sz="2000" dirty="0" err="1">
                <a:solidFill>
                  <a:srgbClr val="0461A0"/>
                </a:solidFill>
                <a:latin typeface="Calibri" pitchFamily="34" charset="0"/>
              </a:rPr>
              <a:t>X|Ci</a:t>
            </a:r>
            <a:r>
              <a:rPr lang="tr-TR" sz="2000" dirty="0">
                <a:solidFill>
                  <a:srgbClr val="0461A0"/>
                </a:solidFill>
                <a:latin typeface="Calibri" pitchFamily="34" charset="0"/>
              </a:rPr>
              <a:t>)P(</a:t>
            </a:r>
            <a:r>
              <a:rPr lang="tr-TR" sz="2000" dirty="0" err="1">
                <a:solidFill>
                  <a:srgbClr val="0461A0"/>
                </a:solidFill>
                <a:latin typeface="Calibri" pitchFamily="34" charset="0"/>
              </a:rPr>
              <a:t>Ci</a:t>
            </a:r>
            <a:r>
              <a:rPr lang="tr-TR" sz="2000" dirty="0">
                <a:solidFill>
                  <a:srgbClr val="0461A0"/>
                </a:solidFill>
                <a:latin typeface="Calibri" pitchFamily="34" charset="0"/>
              </a:rPr>
              <a:t>)) değerini bulabiliriz</a:t>
            </a:r>
            <a:r>
              <a:rPr lang="tr-TR" sz="2000" dirty="0" smtClean="0">
                <a:solidFill>
                  <a:srgbClr val="0461A0"/>
                </a:solidFill>
                <a:latin typeface="Calibri" pitchFamily="34" charset="0"/>
              </a:rPr>
              <a:t>.</a:t>
            </a:r>
          </a:p>
          <a:p>
            <a:pPr algn="just" eaLnBrk="1" hangingPunct="1">
              <a:spcBef>
                <a:spcPct val="50000"/>
              </a:spcBef>
            </a:pPr>
            <a:endParaRPr lang="tr-TR" sz="1300" dirty="0">
              <a:solidFill>
                <a:srgbClr val="0461A0"/>
              </a:solidFill>
              <a:latin typeface="Calibri" pitchFamily="34" charset="0"/>
            </a:endParaRPr>
          </a:p>
          <a:p>
            <a:pPr algn="just" eaLnBrk="1" hangingPunct="1">
              <a:spcBef>
                <a:spcPct val="50000"/>
              </a:spcBef>
            </a:pPr>
            <a:endParaRPr lang="tr-TR" sz="1300" dirty="0" smtClean="0">
              <a:solidFill>
                <a:srgbClr val="0461A0"/>
              </a:solidFill>
              <a:latin typeface="Calibri" pitchFamily="34" charset="0"/>
            </a:endParaRPr>
          </a:p>
          <a:p>
            <a:pPr algn="just" eaLnBrk="1" hangingPunct="1">
              <a:spcBef>
                <a:spcPct val="50000"/>
              </a:spcBef>
            </a:pPr>
            <a:endParaRPr lang="tr-TR" sz="1300" dirty="0">
              <a:solidFill>
                <a:srgbClr val="0461A0"/>
              </a:solidFill>
              <a:latin typeface="Calibri" pitchFamily="34" charset="0"/>
            </a:endParaRPr>
          </a:p>
          <a:p>
            <a:pPr algn="just" eaLnBrk="1" hangingPunct="1">
              <a:spcBef>
                <a:spcPct val="50000"/>
              </a:spcBef>
            </a:pPr>
            <a:r>
              <a:rPr lang="tr-TR" sz="1300" dirty="0">
                <a:solidFill>
                  <a:srgbClr val="0461A0"/>
                </a:solidFill>
                <a:latin typeface="Calibri" pitchFamily="34" charset="0"/>
              </a:rPr>
              <a:t>	</a:t>
            </a:r>
          </a:p>
          <a:p>
            <a:pPr algn="just" eaLnBrk="1" hangingPunct="1">
              <a:spcBef>
                <a:spcPct val="50000"/>
              </a:spcBef>
            </a:pPr>
            <a:r>
              <a:rPr lang="tr-TR" sz="2000" dirty="0">
                <a:solidFill>
                  <a:srgbClr val="0461A0"/>
                </a:solidFill>
                <a:latin typeface="Calibri" pitchFamily="34" charset="0"/>
              </a:rPr>
              <a:t>	</a:t>
            </a:r>
            <a:r>
              <a:rPr lang="tr-TR" sz="2000" dirty="0" smtClean="0">
                <a:solidFill>
                  <a:srgbClr val="0461A0"/>
                </a:solidFill>
                <a:latin typeface="Calibri" pitchFamily="34" charset="0"/>
              </a:rPr>
              <a:t>O </a:t>
            </a:r>
            <a:r>
              <a:rPr lang="tr-TR" sz="2000" dirty="0">
                <a:solidFill>
                  <a:srgbClr val="0461A0"/>
                </a:solidFill>
                <a:latin typeface="Calibri" pitchFamily="34" charset="0"/>
              </a:rPr>
              <a:t>halde örneğin 0.03 olasılığı ile ilgili olan sınıfa, yani “EVET” sınıfına ait olduğu anlaşılır.</a:t>
            </a:r>
          </a:p>
          <a:p>
            <a:pPr algn="just" eaLnBrk="1" hangingPunct="1">
              <a:spcBef>
                <a:spcPct val="50000"/>
              </a:spcBef>
            </a:pPr>
            <a:endParaRPr lang="tr-TR" sz="1300" dirty="0">
              <a:solidFill>
                <a:srgbClr val="0461A0"/>
              </a:solidFill>
              <a:latin typeface="Calibri" pitchFamily="34" charset="0"/>
            </a:endParaRPr>
          </a:p>
        </p:txBody>
      </p:sp>
      <p:pic>
        <p:nvPicPr>
          <p:cNvPr id="12294" name="Picture 6" descr="C:\Users\BELENLI7\Desktop\g.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55576" y="2780928"/>
            <a:ext cx="5566318" cy="64807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179388" y="549275"/>
            <a:ext cx="856932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tr-TR" altLang="zh-CN" sz="2400" dirty="0">
                <a:solidFill>
                  <a:srgbClr val="0070C0"/>
                </a:solidFill>
                <a:effectLst>
                  <a:outerShdw blurRad="38100" dist="38100" dir="2700000" algn="tl">
                    <a:srgbClr val="000000">
                      <a:alpha val="43137"/>
                    </a:srgbClr>
                  </a:outerShdw>
                </a:effectLst>
              </a:rPr>
              <a:t>8.3.2. </a:t>
            </a:r>
            <a:r>
              <a:rPr lang="tr-TR" altLang="zh-CN" sz="2400" dirty="0" err="1">
                <a:solidFill>
                  <a:srgbClr val="0070C0"/>
                </a:solidFill>
                <a:effectLst>
                  <a:outerShdw blurRad="38100" dist="38100" dir="2700000" algn="tl">
                    <a:srgbClr val="000000">
                      <a:alpha val="43137"/>
                    </a:srgbClr>
                  </a:outerShdw>
                </a:effectLst>
              </a:rPr>
              <a:t>Bayes</a:t>
            </a:r>
            <a:r>
              <a:rPr lang="tr-TR" altLang="zh-CN" sz="2400" dirty="0">
                <a:solidFill>
                  <a:srgbClr val="0070C0"/>
                </a:solidFill>
                <a:effectLst>
                  <a:outerShdw blurRad="38100" dist="38100" dir="2700000" algn="tl">
                    <a:srgbClr val="000000">
                      <a:alpha val="43137"/>
                    </a:srgbClr>
                  </a:outerShdw>
                </a:effectLst>
              </a:rPr>
              <a:t> Sınıflandırıcılarda Sıfır Değer Sorunu</a:t>
            </a:r>
            <a:endParaRPr lang="tr-TR" sz="2400" dirty="0">
              <a:solidFill>
                <a:srgbClr val="0070C0"/>
              </a:solidFill>
              <a:effectLst>
                <a:outerShdw blurRad="38100" dist="38100" dir="2700000" algn="tl">
                  <a:srgbClr val="000000">
                    <a:alpha val="43137"/>
                  </a:srgbClr>
                </a:outerShdw>
              </a:effectLst>
            </a:endParaRPr>
          </a:p>
        </p:txBody>
      </p:sp>
      <p:sp>
        <p:nvSpPr>
          <p:cNvPr id="13315" name="Text Box 3"/>
          <p:cNvSpPr txBox="1">
            <a:spLocks noChangeArrowheads="1"/>
          </p:cNvSpPr>
          <p:nvPr/>
        </p:nvSpPr>
        <p:spPr bwMode="auto">
          <a:xfrm>
            <a:off x="323528" y="1196752"/>
            <a:ext cx="8352928" cy="286232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spcBef>
                <a:spcPct val="50000"/>
              </a:spcBef>
            </a:pPr>
            <a:r>
              <a:rPr lang="tr-TR" sz="2000" dirty="0" err="1" smtClean="0">
                <a:solidFill>
                  <a:srgbClr val="0461A0"/>
                </a:solidFill>
                <a:latin typeface="Calibri" pitchFamily="34" charset="0"/>
              </a:rPr>
              <a:t>Bayes</a:t>
            </a:r>
            <a:r>
              <a:rPr lang="tr-TR" sz="2000" dirty="0" smtClean="0">
                <a:solidFill>
                  <a:srgbClr val="0461A0"/>
                </a:solidFill>
                <a:latin typeface="Calibri" pitchFamily="34" charset="0"/>
              </a:rPr>
              <a:t> </a:t>
            </a:r>
            <a:r>
              <a:rPr lang="tr-TR" sz="2000" dirty="0">
                <a:solidFill>
                  <a:srgbClr val="0461A0"/>
                </a:solidFill>
                <a:latin typeface="Calibri" pitchFamily="34" charset="0"/>
              </a:rPr>
              <a:t>sınıflandırma yöntemini uygularken bir sorunla karşılaşabiliriz. Önceki slaytta verilen son örneği ele alacak olursak, KABUL=HAYIR olan kadınların sayısı 0 ise, </a:t>
            </a:r>
          </a:p>
          <a:p>
            <a:pPr algn="just" eaLnBrk="1" hangingPunct="1">
              <a:spcBef>
                <a:spcPct val="50000"/>
              </a:spcBef>
            </a:pPr>
            <a:r>
              <a:rPr lang="tr-TR" sz="2000" dirty="0" smtClean="0">
                <a:solidFill>
                  <a:srgbClr val="0461A0"/>
                </a:solidFill>
                <a:latin typeface="Calibri" pitchFamily="34" charset="0"/>
              </a:rPr>
              <a:t>P(x</a:t>
            </a:r>
            <a:r>
              <a:rPr lang="tr-TR" sz="2000" baseline="-25000" dirty="0" smtClean="0">
                <a:solidFill>
                  <a:srgbClr val="0461A0"/>
                </a:solidFill>
                <a:latin typeface="Calibri" pitchFamily="34" charset="0"/>
              </a:rPr>
              <a:t>3 </a:t>
            </a:r>
            <a:r>
              <a:rPr lang="tr-TR" sz="2000" dirty="0" smtClean="0">
                <a:solidFill>
                  <a:srgbClr val="0461A0"/>
                </a:solidFill>
                <a:latin typeface="Calibri" pitchFamily="34" charset="0"/>
              </a:rPr>
              <a:t>| C</a:t>
            </a:r>
            <a:r>
              <a:rPr lang="tr-TR" sz="2000" baseline="-25000" dirty="0" smtClean="0">
                <a:solidFill>
                  <a:srgbClr val="0461A0"/>
                </a:solidFill>
                <a:latin typeface="Calibri" pitchFamily="34" charset="0"/>
              </a:rPr>
              <a:t>2</a:t>
            </a:r>
            <a:r>
              <a:rPr lang="tr-TR" sz="2000" dirty="0">
                <a:solidFill>
                  <a:srgbClr val="0461A0"/>
                </a:solidFill>
                <a:latin typeface="Calibri" pitchFamily="34" charset="0"/>
              </a:rPr>
              <a:t>) = </a:t>
            </a:r>
            <a:r>
              <a:rPr lang="tr-TR" sz="2000" dirty="0" smtClean="0">
                <a:solidFill>
                  <a:srgbClr val="0461A0"/>
                </a:solidFill>
                <a:latin typeface="Calibri" pitchFamily="34" charset="0"/>
              </a:rPr>
              <a:t>P(CİNSİYET = KADIN | KABUL </a:t>
            </a:r>
            <a:r>
              <a:rPr lang="tr-TR" sz="2000" dirty="0">
                <a:solidFill>
                  <a:srgbClr val="0461A0"/>
                </a:solidFill>
                <a:latin typeface="Calibri" pitchFamily="34" charset="0"/>
              </a:rPr>
              <a:t>= HAYIR) = 0 elde edilir. Bu durumda sıfır ile çarpım sonunda, </a:t>
            </a:r>
          </a:p>
          <a:p>
            <a:pPr algn="just" eaLnBrk="1" hangingPunct="1">
              <a:spcBef>
                <a:spcPct val="50000"/>
              </a:spcBef>
            </a:pPr>
            <a:r>
              <a:rPr lang="tr-TR" sz="2000" dirty="0" smtClean="0">
                <a:solidFill>
                  <a:srgbClr val="0461A0"/>
                </a:solidFill>
                <a:latin typeface="Calibri" pitchFamily="34" charset="0"/>
              </a:rPr>
              <a:t>P(X | C</a:t>
            </a:r>
            <a:r>
              <a:rPr lang="tr-TR" sz="2000" baseline="-25000" dirty="0" smtClean="0">
                <a:solidFill>
                  <a:srgbClr val="0461A0"/>
                </a:solidFill>
                <a:latin typeface="Calibri" pitchFamily="34" charset="0"/>
              </a:rPr>
              <a:t>2</a:t>
            </a:r>
            <a:r>
              <a:rPr lang="tr-TR" sz="2000" dirty="0">
                <a:solidFill>
                  <a:srgbClr val="0461A0"/>
                </a:solidFill>
                <a:latin typeface="Calibri" pitchFamily="34" charset="0"/>
              </a:rPr>
              <a:t>) = </a:t>
            </a:r>
            <a:r>
              <a:rPr lang="tr-TR" sz="2000" dirty="0" smtClean="0">
                <a:solidFill>
                  <a:srgbClr val="0461A0"/>
                </a:solidFill>
                <a:latin typeface="Calibri" pitchFamily="34" charset="0"/>
              </a:rPr>
              <a:t>P(X | KABUL = HAYIR</a:t>
            </a:r>
            <a:r>
              <a:rPr lang="tr-TR" sz="2000" dirty="0">
                <a:solidFill>
                  <a:srgbClr val="0461A0"/>
                </a:solidFill>
                <a:latin typeface="Calibri" pitchFamily="34" charset="0"/>
              </a:rPr>
              <a:t>) = (1/3)(1/3)(0) = 0 olacaktır. Yani diğer sonuçların etkisi yok olmuş ve sonuç anlamlı olmamıştır. Bunu önlemek için k gibi küçük bir değeri her bir orana ekleyebiliriz. Böylece n/d için, </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对角圆角矩形 5"/>
          <p:cNvSpPr>
            <a:spLocks/>
          </p:cNvSpPr>
          <p:nvPr/>
        </p:nvSpPr>
        <p:spPr bwMode="auto">
          <a:xfrm>
            <a:off x="1187450" y="1557338"/>
            <a:ext cx="6954838" cy="3879850"/>
          </a:xfrm>
          <a:custGeom>
            <a:avLst/>
            <a:gdLst>
              <a:gd name="T0" fmla="*/ 492043 w 6954838"/>
              <a:gd name="T1" fmla="*/ 0 h 3879850"/>
              <a:gd name="T2" fmla="*/ 6954838 w 6954838"/>
              <a:gd name="T3" fmla="*/ 0 h 3879850"/>
              <a:gd name="T4" fmla="*/ 6954838 w 6954838"/>
              <a:gd name="T5" fmla="*/ 0 h 3879850"/>
              <a:gd name="T6" fmla="*/ 6954838 w 6954838"/>
              <a:gd name="T7" fmla="*/ 3387807 h 3879850"/>
              <a:gd name="T8" fmla="*/ 6462795 w 6954838"/>
              <a:gd name="T9" fmla="*/ 3879850 h 3879850"/>
              <a:gd name="T10" fmla="*/ 0 w 6954838"/>
              <a:gd name="T11" fmla="*/ 3879850 h 3879850"/>
              <a:gd name="T12" fmla="*/ 0 w 6954838"/>
              <a:gd name="T13" fmla="*/ 3879850 h 3879850"/>
              <a:gd name="T14" fmla="*/ 0 w 6954838"/>
              <a:gd name="T15" fmla="*/ 492043 h 3879850"/>
              <a:gd name="T16" fmla="*/ 492043 w 6954838"/>
              <a:gd name="T17" fmla="*/ 0 h 38798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954838" h="3879850">
                <a:moveTo>
                  <a:pt x="492043" y="0"/>
                </a:moveTo>
                <a:lnTo>
                  <a:pt x="6954838" y="0"/>
                </a:lnTo>
                <a:lnTo>
                  <a:pt x="6954838" y="3387807"/>
                </a:lnTo>
                <a:cubicBezTo>
                  <a:pt x="6954838" y="3659555"/>
                  <a:pt x="6734543" y="3879850"/>
                  <a:pt x="6462795" y="3879850"/>
                </a:cubicBezTo>
                <a:lnTo>
                  <a:pt x="0" y="3879850"/>
                </a:lnTo>
                <a:lnTo>
                  <a:pt x="0" y="492043"/>
                </a:lnTo>
                <a:cubicBezTo>
                  <a:pt x="0" y="220295"/>
                  <a:pt x="220295" y="0"/>
                  <a:pt x="492043" y="0"/>
                </a:cubicBezTo>
                <a:close/>
              </a:path>
            </a:pathLst>
          </a:custGeom>
          <a:gradFill rotWithShape="1">
            <a:gsLst>
              <a:gs pos="0">
                <a:srgbClr val="00B0F0"/>
              </a:gs>
              <a:gs pos="100000">
                <a:srgbClr val="0070C0"/>
              </a:gs>
            </a:gsLst>
            <a:lin ang="18900000" scaled="1"/>
          </a:gradFill>
          <a:ln>
            <a:noFill/>
          </a:ln>
          <a:effectLst>
            <a:outerShdw dist="23000" dir="5400000" algn="ctr" rotWithShape="0">
              <a:srgbClr val="000000">
                <a:alpha val="32999"/>
              </a:srgbClr>
            </a:outerShdw>
          </a:effectLst>
          <a:extLst>
            <a:ext uri="{91240B29-F687-4F45-9708-019B960494DF}">
              <a14:hiddenLine xmlns="" xmlns:a14="http://schemas.microsoft.com/office/drawing/2010/main" w="9525">
                <a:solidFill>
                  <a:srgbClr val="000000"/>
                </a:solidFill>
                <a:round/>
                <a:headEnd/>
                <a:tailEnd/>
              </a14:hiddenLine>
            </a:ext>
          </a:extLst>
        </p:spPr>
        <p:txBody>
          <a:bodyPr anchor="ctr"/>
          <a:lstStyle/>
          <a:p>
            <a:endParaRPr lang="tr-TR"/>
          </a:p>
        </p:txBody>
      </p:sp>
      <p:pic>
        <p:nvPicPr>
          <p:cNvPr id="3075" name="Picture 3" descr="C:\TDDOWNLOAD\pencil.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89013" y="1341438"/>
            <a:ext cx="1000125" cy="1000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6" name="Text Box 6"/>
          <p:cNvSpPr txBox="1">
            <a:spLocks noChangeArrowheads="1"/>
          </p:cNvSpPr>
          <p:nvPr/>
        </p:nvSpPr>
        <p:spPr bwMode="auto">
          <a:xfrm>
            <a:off x="1835150" y="2360613"/>
            <a:ext cx="5903913" cy="24622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spcBef>
                <a:spcPct val="50000"/>
              </a:spcBef>
            </a:pPr>
            <a:r>
              <a:rPr lang="tr-TR" sz="2200" dirty="0">
                <a:solidFill>
                  <a:schemeClr val="bg1"/>
                </a:solidFill>
                <a:latin typeface="Calibri" pitchFamily="34" charset="0"/>
              </a:rPr>
              <a:t>Sınıflandırma işleminde istatistiksel teknikler de kullanılmaktadır. Bunlardan birisi  de </a:t>
            </a:r>
            <a:r>
              <a:rPr lang="tr-TR" sz="2200" b="1" i="1" dirty="0" err="1">
                <a:solidFill>
                  <a:schemeClr val="bg1"/>
                </a:solidFill>
                <a:latin typeface="Calibri" pitchFamily="34" charset="0"/>
              </a:rPr>
              <a:t>Bayes</a:t>
            </a:r>
            <a:r>
              <a:rPr lang="tr-TR" sz="2200" b="1" i="1" dirty="0">
                <a:solidFill>
                  <a:schemeClr val="bg1"/>
                </a:solidFill>
                <a:latin typeface="Calibri" pitchFamily="34" charset="0"/>
              </a:rPr>
              <a:t> teoremine</a:t>
            </a:r>
            <a:r>
              <a:rPr lang="tr-TR" sz="2200" i="1" dirty="0">
                <a:solidFill>
                  <a:schemeClr val="bg1"/>
                </a:solidFill>
                <a:latin typeface="Calibri" pitchFamily="34" charset="0"/>
              </a:rPr>
              <a:t> </a:t>
            </a:r>
            <a:r>
              <a:rPr lang="tr-TR" sz="2200" dirty="0">
                <a:solidFill>
                  <a:schemeClr val="bg1"/>
                </a:solidFill>
                <a:latin typeface="Calibri" pitchFamily="34" charset="0"/>
              </a:rPr>
              <a:t>dayanmaktadır. Değişkenlere ait alt kümeler arasındaki koşullu bağımsızlıkları tanımlamak üzere </a:t>
            </a:r>
            <a:r>
              <a:rPr lang="tr-TR" sz="2200" b="1" i="1" dirty="0">
                <a:solidFill>
                  <a:schemeClr val="bg1"/>
                </a:solidFill>
                <a:latin typeface="Calibri" pitchFamily="34" charset="0"/>
              </a:rPr>
              <a:t>“</a:t>
            </a:r>
            <a:r>
              <a:rPr lang="tr-TR" sz="2200" b="1" i="1" dirty="0" err="1">
                <a:solidFill>
                  <a:schemeClr val="bg1"/>
                </a:solidFill>
                <a:latin typeface="Calibri" pitchFamily="34" charset="0"/>
              </a:rPr>
              <a:t>Bayes</a:t>
            </a:r>
            <a:r>
              <a:rPr lang="tr-TR" sz="2200" b="1" i="1" dirty="0">
                <a:solidFill>
                  <a:schemeClr val="bg1"/>
                </a:solidFill>
                <a:latin typeface="Calibri" pitchFamily="34" charset="0"/>
              </a:rPr>
              <a:t> Ağları”</a:t>
            </a:r>
            <a:r>
              <a:rPr lang="tr-TR" sz="2200" i="1" dirty="0">
                <a:solidFill>
                  <a:schemeClr val="bg1"/>
                </a:solidFill>
                <a:latin typeface="Calibri" pitchFamily="34" charset="0"/>
              </a:rPr>
              <a:t> </a:t>
            </a:r>
            <a:r>
              <a:rPr lang="tr-TR" sz="2200" dirty="0">
                <a:solidFill>
                  <a:schemeClr val="bg1"/>
                </a:solidFill>
                <a:latin typeface="Calibri" pitchFamily="34" charset="0"/>
              </a:rPr>
              <a:t>kullanılabilir. Bu bölümde istatistiksel sınıflandırma ve </a:t>
            </a:r>
            <a:r>
              <a:rPr lang="tr-TR" sz="2200" i="1" dirty="0" err="1">
                <a:solidFill>
                  <a:schemeClr val="bg1"/>
                </a:solidFill>
                <a:latin typeface="Calibri" pitchFamily="34" charset="0"/>
              </a:rPr>
              <a:t>Bayes</a:t>
            </a:r>
            <a:r>
              <a:rPr lang="tr-TR" sz="2200" i="1" dirty="0">
                <a:solidFill>
                  <a:schemeClr val="bg1"/>
                </a:solidFill>
                <a:latin typeface="Calibri" pitchFamily="34" charset="0"/>
              </a:rPr>
              <a:t> ağlar</a:t>
            </a:r>
            <a:r>
              <a:rPr lang="tr-TR" sz="2200" dirty="0">
                <a:solidFill>
                  <a:schemeClr val="bg1"/>
                </a:solidFill>
                <a:latin typeface="Calibri" pitchFamily="34" charset="0"/>
              </a:rPr>
              <a:t> ele alınmıştır.</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179388" y="549275"/>
            <a:ext cx="856932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tr-TR" altLang="zh-CN" sz="2400" dirty="0">
                <a:solidFill>
                  <a:srgbClr val="0070C0"/>
                </a:solidFill>
                <a:effectLst>
                  <a:outerShdw blurRad="38100" dist="38100" dir="2700000" algn="tl">
                    <a:srgbClr val="000000">
                      <a:alpha val="43137"/>
                    </a:srgbClr>
                  </a:outerShdw>
                </a:effectLst>
              </a:rPr>
              <a:t>8.3.2. </a:t>
            </a:r>
            <a:r>
              <a:rPr lang="tr-TR" altLang="zh-CN" sz="2400" dirty="0" err="1">
                <a:solidFill>
                  <a:srgbClr val="0070C0"/>
                </a:solidFill>
                <a:effectLst>
                  <a:outerShdw blurRad="38100" dist="38100" dir="2700000" algn="tl">
                    <a:srgbClr val="000000">
                      <a:alpha val="43137"/>
                    </a:srgbClr>
                  </a:outerShdw>
                </a:effectLst>
              </a:rPr>
              <a:t>Bayes</a:t>
            </a:r>
            <a:r>
              <a:rPr lang="tr-TR" altLang="zh-CN" sz="2400" dirty="0">
                <a:solidFill>
                  <a:srgbClr val="0070C0"/>
                </a:solidFill>
                <a:effectLst>
                  <a:outerShdw blurRad="38100" dist="38100" dir="2700000" algn="tl">
                    <a:srgbClr val="000000">
                      <a:alpha val="43137"/>
                    </a:srgbClr>
                  </a:outerShdw>
                </a:effectLst>
              </a:rPr>
              <a:t> Sınıflandırıcılarda Sıfır Değer Sorunu</a:t>
            </a:r>
            <a:endParaRPr lang="tr-TR" sz="2400" dirty="0">
              <a:solidFill>
                <a:srgbClr val="0070C0"/>
              </a:solidFill>
              <a:effectLst>
                <a:outerShdw blurRad="38100" dist="38100" dir="2700000" algn="tl">
                  <a:srgbClr val="000000">
                    <a:alpha val="43137"/>
                  </a:srgbClr>
                </a:outerShdw>
              </a:effectLst>
            </a:endParaRPr>
          </a:p>
        </p:txBody>
      </p:sp>
      <p:sp>
        <p:nvSpPr>
          <p:cNvPr id="13315" name="Text Box 3"/>
          <p:cNvSpPr txBox="1">
            <a:spLocks noChangeArrowheads="1"/>
          </p:cNvSpPr>
          <p:nvPr/>
        </p:nvSpPr>
        <p:spPr bwMode="auto">
          <a:xfrm>
            <a:off x="323528" y="1196752"/>
            <a:ext cx="8424936" cy="33239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spcBef>
                <a:spcPct val="50000"/>
              </a:spcBef>
            </a:pPr>
            <a:r>
              <a:rPr lang="tr-TR" sz="2000" dirty="0" smtClean="0">
                <a:solidFill>
                  <a:srgbClr val="0461A0"/>
                </a:solidFill>
                <a:latin typeface="Calibri" pitchFamily="34" charset="0"/>
              </a:rPr>
              <a:t>(</a:t>
            </a:r>
            <a:r>
              <a:rPr lang="tr-TR" sz="2000" dirty="0" smtClean="0">
                <a:solidFill>
                  <a:srgbClr val="0461A0"/>
                </a:solidFill>
                <a:latin typeface="Calibri" pitchFamily="34" charset="0"/>
              </a:rPr>
              <a:t>n + </a:t>
            </a:r>
            <a:r>
              <a:rPr lang="tr-TR" sz="2000" dirty="0" err="1" smtClean="0">
                <a:solidFill>
                  <a:srgbClr val="0461A0"/>
                </a:solidFill>
                <a:latin typeface="Calibri" pitchFamily="34" charset="0"/>
              </a:rPr>
              <a:t>kp</a:t>
            </a:r>
            <a:r>
              <a:rPr lang="tr-TR" sz="2000" dirty="0" smtClean="0">
                <a:solidFill>
                  <a:srgbClr val="0461A0"/>
                </a:solidFill>
                <a:latin typeface="Calibri" pitchFamily="34" charset="0"/>
              </a:rPr>
              <a:t>) / (d + k</a:t>
            </a:r>
            <a:r>
              <a:rPr lang="tr-TR" sz="2000" dirty="0">
                <a:solidFill>
                  <a:srgbClr val="0461A0"/>
                </a:solidFill>
                <a:latin typeface="Calibri" pitchFamily="34" charset="0"/>
              </a:rPr>
              <a:t>) bağıntısı kullanılır. Burada k, 0 ile 1 arasında bir sayıdır. </a:t>
            </a:r>
            <a:r>
              <a:rPr lang="tr-TR" sz="2000" dirty="0" smtClean="0">
                <a:solidFill>
                  <a:srgbClr val="0461A0"/>
                </a:solidFill>
                <a:latin typeface="Calibri" pitchFamily="34" charset="0"/>
              </a:rPr>
              <a:t>Genellikle </a:t>
            </a:r>
            <a:r>
              <a:rPr lang="tr-TR" sz="2000" dirty="0">
                <a:solidFill>
                  <a:srgbClr val="0461A0"/>
                </a:solidFill>
                <a:latin typeface="Calibri" pitchFamily="34" charset="0"/>
              </a:rPr>
              <a:t>1 tercih edilir. Burada p değeri ise her bir nitelik değerinin muhtemel toplam sayısının bir belirli kısmı olarak seçilir. Eğer bir niteliğin iki muhtemel değeri varsa, </a:t>
            </a:r>
            <a:endParaRPr lang="tr-TR" sz="2000" dirty="0" smtClean="0">
              <a:solidFill>
                <a:srgbClr val="0461A0"/>
              </a:solidFill>
              <a:latin typeface="Calibri" pitchFamily="34" charset="0"/>
            </a:endParaRPr>
          </a:p>
          <a:p>
            <a:pPr algn="just" eaLnBrk="1" hangingPunct="1">
              <a:spcBef>
                <a:spcPct val="50000"/>
              </a:spcBef>
            </a:pPr>
            <a:r>
              <a:rPr lang="tr-TR" sz="2000" dirty="0" smtClean="0">
                <a:solidFill>
                  <a:srgbClr val="0461A0"/>
                </a:solidFill>
                <a:latin typeface="Calibri" pitchFamily="34" charset="0"/>
              </a:rPr>
              <a:t>p = 1 / 2 = 0.5 </a:t>
            </a:r>
            <a:r>
              <a:rPr lang="tr-TR" sz="2000" dirty="0">
                <a:solidFill>
                  <a:srgbClr val="0461A0"/>
                </a:solidFill>
                <a:latin typeface="Calibri" pitchFamily="34" charset="0"/>
              </a:rPr>
              <a:t>olarak kabul edilebilir. Şimdi </a:t>
            </a:r>
            <a:r>
              <a:rPr lang="tr-TR" sz="2000" dirty="0" smtClean="0">
                <a:solidFill>
                  <a:srgbClr val="0461A0"/>
                </a:solidFill>
                <a:latin typeface="Calibri" pitchFamily="34" charset="0"/>
              </a:rPr>
              <a:t>P(X | KABUL = HAYIR</a:t>
            </a:r>
            <a:r>
              <a:rPr lang="tr-TR" sz="2000" dirty="0">
                <a:solidFill>
                  <a:srgbClr val="0461A0"/>
                </a:solidFill>
                <a:latin typeface="Calibri" pitchFamily="34" charset="0"/>
              </a:rPr>
              <a:t>) koşullu olasılığını yeniden hesaplayalım. </a:t>
            </a:r>
            <a:r>
              <a:rPr lang="tr-TR" sz="2000" dirty="0" smtClean="0">
                <a:solidFill>
                  <a:srgbClr val="0461A0"/>
                </a:solidFill>
                <a:latin typeface="Calibri" pitchFamily="34" charset="0"/>
              </a:rPr>
              <a:t>K = 1</a:t>
            </a:r>
            <a:r>
              <a:rPr lang="tr-TR" sz="2000" dirty="0">
                <a:solidFill>
                  <a:srgbClr val="0461A0"/>
                </a:solidFill>
                <a:latin typeface="Calibri" pitchFamily="34" charset="0"/>
              </a:rPr>
              <a:t>, </a:t>
            </a:r>
            <a:r>
              <a:rPr lang="tr-TR" sz="2000" dirty="0" smtClean="0">
                <a:solidFill>
                  <a:srgbClr val="0461A0"/>
                </a:solidFill>
                <a:latin typeface="Calibri" pitchFamily="34" charset="0"/>
              </a:rPr>
              <a:t>p = 0.5 </a:t>
            </a:r>
            <a:r>
              <a:rPr lang="tr-TR" sz="2000" dirty="0">
                <a:solidFill>
                  <a:srgbClr val="0461A0"/>
                </a:solidFill>
                <a:latin typeface="Calibri" pitchFamily="34" charset="0"/>
              </a:rPr>
              <a:t>olacak biçimde, </a:t>
            </a:r>
          </a:p>
          <a:p>
            <a:pPr algn="just" eaLnBrk="1" hangingPunct="1">
              <a:spcBef>
                <a:spcPct val="50000"/>
              </a:spcBef>
            </a:pPr>
            <a:r>
              <a:rPr lang="tr-TR" sz="2000" dirty="0" smtClean="0">
                <a:solidFill>
                  <a:srgbClr val="0461A0"/>
                </a:solidFill>
                <a:latin typeface="Calibri" pitchFamily="34" charset="0"/>
              </a:rPr>
              <a:t>P(X | C</a:t>
            </a:r>
            <a:r>
              <a:rPr lang="tr-TR" sz="2000" baseline="-25000" dirty="0" smtClean="0">
                <a:solidFill>
                  <a:srgbClr val="0461A0"/>
                </a:solidFill>
                <a:latin typeface="Calibri" pitchFamily="34" charset="0"/>
              </a:rPr>
              <a:t>2</a:t>
            </a:r>
            <a:r>
              <a:rPr lang="tr-TR" sz="2000" dirty="0">
                <a:solidFill>
                  <a:srgbClr val="0461A0"/>
                </a:solidFill>
                <a:latin typeface="Calibri" pitchFamily="34" charset="0"/>
              </a:rPr>
              <a:t>) = </a:t>
            </a:r>
            <a:r>
              <a:rPr lang="tr-TR" sz="2000" dirty="0" smtClean="0">
                <a:solidFill>
                  <a:srgbClr val="0461A0"/>
                </a:solidFill>
                <a:latin typeface="Calibri" pitchFamily="34" charset="0"/>
              </a:rPr>
              <a:t>P(X | KABUL = HAYIR) = ( </a:t>
            </a:r>
            <a:r>
              <a:rPr lang="tr-TR" sz="2000" dirty="0">
                <a:solidFill>
                  <a:srgbClr val="0461A0"/>
                </a:solidFill>
                <a:latin typeface="Calibri" pitchFamily="34" charset="0"/>
              </a:rPr>
              <a:t>( (</a:t>
            </a:r>
            <a:r>
              <a:rPr lang="tr-TR" sz="2000" dirty="0" smtClean="0">
                <a:solidFill>
                  <a:srgbClr val="0461A0"/>
                </a:solidFill>
                <a:latin typeface="Calibri" pitchFamily="34" charset="0"/>
              </a:rPr>
              <a:t>1 + 0.5</a:t>
            </a:r>
            <a:r>
              <a:rPr lang="tr-TR" sz="2000" dirty="0">
                <a:solidFill>
                  <a:srgbClr val="0461A0"/>
                </a:solidFill>
                <a:latin typeface="Calibri" pitchFamily="34" charset="0"/>
              </a:rPr>
              <a:t>) / (</a:t>
            </a:r>
            <a:r>
              <a:rPr lang="tr-TR" sz="2000" dirty="0" smtClean="0">
                <a:solidFill>
                  <a:srgbClr val="0461A0"/>
                </a:solidFill>
                <a:latin typeface="Calibri" pitchFamily="34" charset="0"/>
              </a:rPr>
              <a:t>3 + 1</a:t>
            </a:r>
            <a:r>
              <a:rPr lang="tr-TR" sz="2000" dirty="0">
                <a:solidFill>
                  <a:srgbClr val="0461A0"/>
                </a:solidFill>
                <a:latin typeface="Calibri" pitchFamily="34" charset="0"/>
              </a:rPr>
              <a:t>) ) . ( (</a:t>
            </a:r>
            <a:r>
              <a:rPr lang="tr-TR" sz="2000" dirty="0" smtClean="0">
                <a:solidFill>
                  <a:srgbClr val="0461A0"/>
                </a:solidFill>
                <a:latin typeface="Calibri" pitchFamily="34" charset="0"/>
              </a:rPr>
              <a:t>1 + 0.5</a:t>
            </a:r>
            <a:r>
              <a:rPr lang="tr-TR" sz="2000" dirty="0">
                <a:solidFill>
                  <a:srgbClr val="0461A0"/>
                </a:solidFill>
                <a:latin typeface="Calibri" pitchFamily="34" charset="0"/>
              </a:rPr>
              <a:t>) / (</a:t>
            </a:r>
            <a:r>
              <a:rPr lang="tr-TR" sz="2000" dirty="0" smtClean="0">
                <a:solidFill>
                  <a:srgbClr val="0461A0"/>
                </a:solidFill>
                <a:latin typeface="Calibri" pitchFamily="34" charset="0"/>
              </a:rPr>
              <a:t>3 + 1</a:t>
            </a:r>
            <a:r>
              <a:rPr lang="tr-TR" sz="2000" dirty="0">
                <a:solidFill>
                  <a:srgbClr val="0461A0"/>
                </a:solidFill>
                <a:latin typeface="Calibri" pitchFamily="34" charset="0"/>
              </a:rPr>
              <a:t>) ) . ( (</a:t>
            </a:r>
            <a:r>
              <a:rPr lang="tr-TR" sz="2000" dirty="0" smtClean="0">
                <a:solidFill>
                  <a:srgbClr val="0461A0"/>
                </a:solidFill>
                <a:latin typeface="Calibri" pitchFamily="34" charset="0"/>
              </a:rPr>
              <a:t>2 + 0.5</a:t>
            </a:r>
            <a:r>
              <a:rPr lang="tr-TR" sz="2000" dirty="0">
                <a:solidFill>
                  <a:srgbClr val="0461A0"/>
                </a:solidFill>
                <a:latin typeface="Calibri" pitchFamily="34" charset="0"/>
              </a:rPr>
              <a:t>) / (</a:t>
            </a:r>
            <a:r>
              <a:rPr lang="tr-TR" sz="2000" dirty="0" smtClean="0">
                <a:solidFill>
                  <a:srgbClr val="0461A0"/>
                </a:solidFill>
                <a:latin typeface="Calibri" pitchFamily="34" charset="0"/>
              </a:rPr>
              <a:t>3 + 1</a:t>
            </a:r>
            <a:r>
              <a:rPr lang="tr-TR" sz="2000" dirty="0">
                <a:solidFill>
                  <a:srgbClr val="0461A0"/>
                </a:solidFill>
                <a:latin typeface="Calibri" pitchFamily="34" charset="0"/>
              </a:rPr>
              <a:t>) ) ) = 0.0878</a:t>
            </a:r>
          </a:p>
          <a:p>
            <a:pPr algn="just" eaLnBrk="1" hangingPunct="1">
              <a:spcBef>
                <a:spcPct val="50000"/>
              </a:spcBef>
            </a:pPr>
            <a:r>
              <a:rPr lang="tr-TR" sz="2000" dirty="0">
                <a:solidFill>
                  <a:srgbClr val="0461A0"/>
                </a:solidFill>
                <a:latin typeface="Calibri" pitchFamily="34" charset="0"/>
              </a:rPr>
              <a:t>elde edilir.</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179512" y="549275"/>
            <a:ext cx="8569201"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tr-TR" altLang="zh-CN" sz="2400" dirty="0" smtClean="0">
                <a:solidFill>
                  <a:srgbClr val="0070C0"/>
                </a:solidFill>
                <a:effectLst>
                  <a:outerShdw blurRad="38100" dist="38100" dir="2700000" algn="tl">
                    <a:srgbClr val="000000">
                      <a:alpha val="43137"/>
                    </a:srgbClr>
                  </a:outerShdw>
                </a:effectLst>
              </a:rPr>
              <a:t>8.3.3. Sayısal Nitelik Değerleri</a:t>
            </a:r>
            <a:endParaRPr lang="tr-TR" sz="2400" dirty="0">
              <a:solidFill>
                <a:srgbClr val="0070C0"/>
              </a:solidFill>
              <a:effectLst>
                <a:outerShdw blurRad="38100" dist="38100" dir="2700000" algn="tl">
                  <a:srgbClr val="000000">
                    <a:alpha val="43137"/>
                  </a:srgbClr>
                </a:outerShdw>
              </a:effectLst>
            </a:endParaRPr>
          </a:p>
        </p:txBody>
      </p:sp>
      <p:sp>
        <p:nvSpPr>
          <p:cNvPr id="13315" name="Text Box 3"/>
          <p:cNvSpPr txBox="1">
            <a:spLocks noChangeArrowheads="1"/>
          </p:cNvSpPr>
          <p:nvPr/>
        </p:nvSpPr>
        <p:spPr bwMode="auto">
          <a:xfrm>
            <a:off x="323528" y="1196752"/>
            <a:ext cx="8425185" cy="13157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spcBef>
                <a:spcPct val="50000"/>
              </a:spcBef>
            </a:pPr>
            <a:r>
              <a:rPr lang="tr-TR" sz="2000" dirty="0" smtClean="0">
                <a:solidFill>
                  <a:srgbClr val="0461A0"/>
                </a:solidFill>
                <a:latin typeface="Calibri" pitchFamily="34" charset="0"/>
              </a:rPr>
              <a:t>Nitelik değerleri sayısal ise, önceki slaytlarda yaptığımız işlemleri bu durum için tekrarlayamayız. Sayısal verilerin dağılımının normal dağıldığı varsayılarak aşağıdaki standart olasılık yoğunluk fonksiyonu kullanılır.</a:t>
            </a:r>
          </a:p>
          <a:p>
            <a:pPr algn="just" eaLnBrk="1" hangingPunct="1">
              <a:spcBef>
                <a:spcPct val="50000"/>
              </a:spcBef>
            </a:pPr>
            <a:endParaRPr lang="tr-TR" sz="1300" dirty="0">
              <a:solidFill>
                <a:srgbClr val="0461A0"/>
              </a:solidFill>
              <a:latin typeface="Calibri" pitchFamily="34" charset="0"/>
            </a:endParaRPr>
          </a:p>
        </p:txBody>
      </p:sp>
      <p:pic>
        <p:nvPicPr>
          <p:cNvPr id="14338" name="Picture 2" descr="C:\Users\BELENLI7\Desktop\222.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39552" y="2564904"/>
            <a:ext cx="7379629" cy="208779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5589431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179512" y="549275"/>
            <a:ext cx="9289529"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tr-TR" altLang="zh-CN" sz="2400" dirty="0" smtClean="0">
                <a:solidFill>
                  <a:srgbClr val="0070C0"/>
                </a:solidFill>
                <a:effectLst>
                  <a:outerShdw blurRad="38100" dist="38100" dir="2700000" algn="tl">
                    <a:srgbClr val="000000">
                      <a:alpha val="43137"/>
                    </a:srgbClr>
                  </a:outerShdw>
                </a:effectLst>
              </a:rPr>
              <a:t>Uygulama - 2</a:t>
            </a:r>
            <a:endParaRPr lang="tr-TR" sz="2400" dirty="0">
              <a:solidFill>
                <a:srgbClr val="0070C0"/>
              </a:solidFill>
              <a:effectLst>
                <a:outerShdw blurRad="38100" dist="38100" dir="2700000" algn="tl">
                  <a:srgbClr val="000000">
                    <a:alpha val="43137"/>
                  </a:srgbClr>
                </a:outerShdw>
              </a:effectLst>
            </a:endParaRPr>
          </a:p>
        </p:txBody>
      </p:sp>
      <p:sp>
        <p:nvSpPr>
          <p:cNvPr id="13315" name="Text Box 3"/>
          <p:cNvSpPr txBox="1">
            <a:spLocks noChangeArrowheads="1"/>
          </p:cNvSpPr>
          <p:nvPr/>
        </p:nvSpPr>
        <p:spPr bwMode="auto">
          <a:xfrm>
            <a:off x="323528" y="1340768"/>
            <a:ext cx="8496944" cy="10156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spcBef>
                <a:spcPct val="50000"/>
              </a:spcBef>
            </a:pPr>
            <a:r>
              <a:rPr lang="tr-TR" sz="2000" dirty="0" smtClean="0">
                <a:solidFill>
                  <a:srgbClr val="0461A0"/>
                </a:solidFill>
                <a:latin typeface="Calibri" pitchFamily="34" charset="0"/>
              </a:rPr>
              <a:t>Önceki örneğimizde tüm değişkenler kategorik verilere sahipti. Uygulamalarda çoğu kez sürekli değişkenlerle, yani sayısal verilerle çalışmak gerekebilir. Bu uygulamada YAŞ niteliğinin değerlerini sayısal olarak belirliyoruz.</a:t>
            </a:r>
            <a:endParaRPr lang="tr-TR" sz="2000" dirty="0">
              <a:solidFill>
                <a:srgbClr val="0461A0"/>
              </a:solidFill>
              <a:latin typeface="Calibri" pitchFamily="34" charset="0"/>
            </a:endParaRPr>
          </a:p>
        </p:txBody>
      </p:sp>
      <p:pic>
        <p:nvPicPr>
          <p:cNvPr id="15362" name="Picture 2" descr="C:\Users\BELENLI7\Desktop\333.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71600" y="2708920"/>
            <a:ext cx="5832648" cy="33379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0313172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179015" y="549275"/>
            <a:ext cx="835342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tr-TR" altLang="zh-CN" sz="2400" dirty="0" smtClean="0">
                <a:solidFill>
                  <a:srgbClr val="0070C0"/>
                </a:solidFill>
                <a:effectLst>
                  <a:outerShdw blurRad="38100" dist="38100" dir="2700000" algn="tl">
                    <a:srgbClr val="000000">
                      <a:alpha val="43137"/>
                    </a:srgbClr>
                  </a:outerShdw>
                </a:effectLst>
              </a:rPr>
              <a:t>Uygulama - 2</a:t>
            </a:r>
            <a:endParaRPr lang="tr-TR" sz="2400" dirty="0">
              <a:solidFill>
                <a:srgbClr val="0070C0"/>
              </a:solidFill>
              <a:effectLst>
                <a:outerShdw blurRad="38100" dist="38100" dir="2700000" algn="tl">
                  <a:srgbClr val="000000">
                    <a:alpha val="43137"/>
                  </a:srgbClr>
                </a:outerShdw>
              </a:effectLst>
            </a:endParaRPr>
          </a:p>
        </p:txBody>
      </p:sp>
      <p:sp>
        <p:nvSpPr>
          <p:cNvPr id="13315" name="Text Box 3"/>
          <p:cNvSpPr txBox="1">
            <a:spLocks noChangeArrowheads="1"/>
          </p:cNvSpPr>
          <p:nvPr/>
        </p:nvSpPr>
        <p:spPr bwMode="auto">
          <a:xfrm>
            <a:off x="179388" y="1268760"/>
            <a:ext cx="8713787" cy="44012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tr-TR" sz="2000" dirty="0" smtClean="0">
                <a:solidFill>
                  <a:srgbClr val="0461A0"/>
                </a:solidFill>
                <a:latin typeface="Calibri" pitchFamily="34" charset="0"/>
              </a:rPr>
              <a:t>Hangi sınıfa ait olduğunu bulmak istediğimiz örnek şu şekildedir:</a:t>
            </a:r>
          </a:p>
          <a:p>
            <a:pPr eaLnBrk="1" hangingPunct="1">
              <a:spcBef>
                <a:spcPct val="50000"/>
              </a:spcBef>
            </a:pPr>
            <a:r>
              <a:rPr lang="tr-TR" sz="2000" dirty="0" smtClean="0">
                <a:solidFill>
                  <a:srgbClr val="0461A0"/>
                </a:solidFill>
                <a:latin typeface="Calibri" pitchFamily="34" charset="0"/>
              </a:rPr>
              <a:t>x</a:t>
            </a:r>
            <a:r>
              <a:rPr lang="tr-TR" sz="2000" baseline="-25000" dirty="0" smtClean="0">
                <a:solidFill>
                  <a:srgbClr val="0461A0"/>
                </a:solidFill>
                <a:latin typeface="Calibri" pitchFamily="34" charset="0"/>
              </a:rPr>
              <a:t>1</a:t>
            </a:r>
            <a:r>
              <a:rPr lang="tr-TR" sz="2000" dirty="0" smtClean="0">
                <a:solidFill>
                  <a:srgbClr val="0461A0"/>
                </a:solidFill>
                <a:latin typeface="Calibri" pitchFamily="34" charset="0"/>
              </a:rPr>
              <a:t>: EĞİTİM=YÜKSEK</a:t>
            </a:r>
          </a:p>
          <a:p>
            <a:pPr eaLnBrk="1" hangingPunct="1">
              <a:spcBef>
                <a:spcPct val="50000"/>
              </a:spcBef>
            </a:pPr>
            <a:r>
              <a:rPr lang="tr-TR" sz="2000" dirty="0" smtClean="0">
                <a:solidFill>
                  <a:srgbClr val="0461A0"/>
                </a:solidFill>
                <a:latin typeface="Calibri" pitchFamily="34" charset="0"/>
              </a:rPr>
              <a:t>x</a:t>
            </a:r>
            <a:r>
              <a:rPr lang="tr-TR" sz="2000" baseline="-25000" dirty="0" smtClean="0">
                <a:solidFill>
                  <a:srgbClr val="0461A0"/>
                </a:solidFill>
                <a:latin typeface="Calibri" pitchFamily="34" charset="0"/>
              </a:rPr>
              <a:t>2</a:t>
            </a:r>
            <a:r>
              <a:rPr lang="tr-TR" sz="2000" dirty="0" smtClean="0">
                <a:solidFill>
                  <a:srgbClr val="0461A0"/>
                </a:solidFill>
                <a:latin typeface="Calibri" pitchFamily="34" charset="0"/>
              </a:rPr>
              <a:t>: YAŞ=44</a:t>
            </a:r>
          </a:p>
          <a:p>
            <a:pPr eaLnBrk="1" hangingPunct="1">
              <a:spcBef>
                <a:spcPct val="50000"/>
              </a:spcBef>
            </a:pPr>
            <a:r>
              <a:rPr lang="tr-TR" sz="2000" dirty="0" smtClean="0">
                <a:solidFill>
                  <a:srgbClr val="0461A0"/>
                </a:solidFill>
                <a:latin typeface="Calibri" pitchFamily="34" charset="0"/>
              </a:rPr>
              <a:t>x</a:t>
            </a:r>
            <a:r>
              <a:rPr lang="tr-TR" sz="2000" baseline="-25000" dirty="0" smtClean="0">
                <a:solidFill>
                  <a:srgbClr val="0461A0"/>
                </a:solidFill>
                <a:latin typeface="Calibri" pitchFamily="34" charset="0"/>
              </a:rPr>
              <a:t>3</a:t>
            </a:r>
            <a:r>
              <a:rPr lang="tr-TR" sz="2000" dirty="0" smtClean="0">
                <a:solidFill>
                  <a:srgbClr val="0461A0"/>
                </a:solidFill>
                <a:latin typeface="Calibri" pitchFamily="34" charset="0"/>
              </a:rPr>
              <a:t>: CİNSİYET=KADIN</a:t>
            </a:r>
          </a:p>
          <a:p>
            <a:pPr eaLnBrk="1" hangingPunct="1">
              <a:spcBef>
                <a:spcPct val="50000"/>
              </a:spcBef>
            </a:pPr>
            <a:r>
              <a:rPr lang="tr-TR" sz="2000" dirty="0" smtClean="0">
                <a:solidFill>
                  <a:srgbClr val="0461A0"/>
                </a:solidFill>
                <a:latin typeface="Calibri" pitchFamily="34" charset="0"/>
              </a:rPr>
              <a:t>KABUL = ?</a:t>
            </a:r>
          </a:p>
          <a:p>
            <a:pPr eaLnBrk="1" hangingPunct="1">
              <a:spcBef>
                <a:spcPct val="50000"/>
              </a:spcBef>
            </a:pPr>
            <a:r>
              <a:rPr lang="tr-TR" sz="2000" dirty="0" smtClean="0">
                <a:solidFill>
                  <a:srgbClr val="0461A0"/>
                </a:solidFill>
                <a:latin typeface="Calibri" pitchFamily="34" charset="0"/>
              </a:rPr>
              <a:t>Burada, </a:t>
            </a:r>
          </a:p>
          <a:p>
            <a:pPr eaLnBrk="1" hangingPunct="1">
              <a:spcBef>
                <a:spcPct val="50000"/>
              </a:spcBef>
            </a:pPr>
            <a:r>
              <a:rPr lang="tr-TR" sz="2000" dirty="0" smtClean="0">
                <a:solidFill>
                  <a:srgbClr val="0461A0"/>
                </a:solidFill>
                <a:latin typeface="Calibri" pitchFamily="34" charset="0"/>
              </a:rPr>
              <a:t>C</a:t>
            </a:r>
            <a:r>
              <a:rPr lang="tr-TR" sz="2000" baseline="-25000" dirty="0" smtClean="0">
                <a:solidFill>
                  <a:srgbClr val="0461A0"/>
                </a:solidFill>
                <a:latin typeface="Calibri" pitchFamily="34" charset="0"/>
              </a:rPr>
              <a:t>1</a:t>
            </a:r>
            <a:r>
              <a:rPr lang="tr-TR" sz="2000" dirty="0" smtClean="0">
                <a:solidFill>
                  <a:srgbClr val="0461A0"/>
                </a:solidFill>
                <a:latin typeface="Calibri" pitchFamily="34" charset="0"/>
              </a:rPr>
              <a:t>: KABUL=EVET</a:t>
            </a:r>
          </a:p>
          <a:p>
            <a:pPr eaLnBrk="1" hangingPunct="1">
              <a:spcBef>
                <a:spcPct val="50000"/>
              </a:spcBef>
            </a:pPr>
            <a:r>
              <a:rPr lang="tr-TR" sz="2000" dirty="0" smtClean="0">
                <a:solidFill>
                  <a:srgbClr val="0461A0"/>
                </a:solidFill>
                <a:latin typeface="Calibri" pitchFamily="34" charset="0"/>
              </a:rPr>
              <a:t>C</a:t>
            </a:r>
            <a:r>
              <a:rPr lang="tr-TR" sz="2000" baseline="-25000" dirty="0" smtClean="0">
                <a:solidFill>
                  <a:srgbClr val="0461A0"/>
                </a:solidFill>
                <a:latin typeface="Calibri" pitchFamily="34" charset="0"/>
              </a:rPr>
              <a:t>2</a:t>
            </a:r>
            <a:r>
              <a:rPr lang="tr-TR" sz="2000" dirty="0" smtClean="0">
                <a:solidFill>
                  <a:srgbClr val="0461A0"/>
                </a:solidFill>
                <a:latin typeface="Calibri" pitchFamily="34" charset="0"/>
              </a:rPr>
              <a:t>: KABUL=HAYIR</a:t>
            </a:r>
          </a:p>
          <a:p>
            <a:pPr eaLnBrk="1" hangingPunct="1">
              <a:spcBef>
                <a:spcPct val="50000"/>
              </a:spcBef>
            </a:pPr>
            <a:r>
              <a:rPr lang="tr-TR" sz="2000" dirty="0" smtClean="0">
                <a:solidFill>
                  <a:srgbClr val="0461A0"/>
                </a:solidFill>
                <a:latin typeface="Calibri" pitchFamily="34" charset="0"/>
              </a:rPr>
              <a:t>Olarak belirlenmiştir. Önceki örnekte aynı verileri kullanarak elde edilen koşullu olasılıkları yeniden hesaplamadan aynen kullanacağız.</a:t>
            </a:r>
            <a:endParaRPr lang="tr-TR" sz="2000" dirty="0">
              <a:solidFill>
                <a:srgbClr val="0461A0"/>
              </a:solidFill>
              <a:latin typeface="Calibri" pitchFamily="34" charset="0"/>
            </a:endParaRPr>
          </a:p>
        </p:txBody>
      </p:sp>
      <p:pic>
        <p:nvPicPr>
          <p:cNvPr id="16386" name="Picture 2" descr="C:\Users\BELENLI7\Desktop\555.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627784" y="3212976"/>
            <a:ext cx="6336704" cy="132323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75866426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179015" y="549275"/>
            <a:ext cx="835342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tr-TR" altLang="zh-CN" sz="2400" dirty="0" smtClean="0">
                <a:solidFill>
                  <a:srgbClr val="0070C0"/>
                </a:solidFill>
                <a:effectLst>
                  <a:outerShdw blurRad="38100" dist="38100" dir="2700000" algn="tl">
                    <a:srgbClr val="000000">
                      <a:alpha val="43137"/>
                    </a:srgbClr>
                  </a:outerShdw>
                </a:effectLst>
              </a:rPr>
              <a:t>Uygulama - 2</a:t>
            </a:r>
            <a:endParaRPr lang="tr-TR" sz="2400" dirty="0">
              <a:solidFill>
                <a:srgbClr val="0070C0"/>
              </a:solidFill>
              <a:effectLst>
                <a:outerShdw blurRad="38100" dist="38100" dir="2700000" algn="tl">
                  <a:srgbClr val="000000">
                    <a:alpha val="43137"/>
                  </a:srgbClr>
                </a:outerShdw>
              </a:effectLst>
            </a:endParaRPr>
          </a:p>
        </p:txBody>
      </p:sp>
      <p:sp>
        <p:nvSpPr>
          <p:cNvPr id="13315" name="Text Box 3"/>
          <p:cNvSpPr txBox="1">
            <a:spLocks noChangeArrowheads="1"/>
          </p:cNvSpPr>
          <p:nvPr/>
        </p:nvSpPr>
        <p:spPr bwMode="auto">
          <a:xfrm>
            <a:off x="179388" y="1052736"/>
            <a:ext cx="8713787" cy="24468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tr-TR" sz="2000" dirty="0" smtClean="0">
                <a:solidFill>
                  <a:srgbClr val="0461A0"/>
                </a:solidFill>
                <a:latin typeface="Calibri" pitchFamily="34" charset="0"/>
              </a:rPr>
              <a:t>Önceki slaytta yer alan iki olasılığı hesaplamak için normal dağılım fonksiyonundan yararlanılır. Bunun için öncelikle </a:t>
            </a:r>
            <a:r>
              <a:rPr lang="tr-TR" sz="2000" dirty="0" err="1" smtClean="0">
                <a:solidFill>
                  <a:srgbClr val="0461A0"/>
                </a:solidFill>
                <a:latin typeface="Calibri" pitchFamily="34" charset="0"/>
              </a:rPr>
              <a:t>u</a:t>
            </a:r>
            <a:r>
              <a:rPr lang="tr-TR" sz="2000" baseline="-25000" dirty="0" err="1" smtClean="0">
                <a:solidFill>
                  <a:srgbClr val="0461A0"/>
                </a:solidFill>
                <a:latin typeface="Calibri" pitchFamily="34" charset="0"/>
              </a:rPr>
              <a:t>Ci</a:t>
            </a:r>
            <a:r>
              <a:rPr lang="tr-TR" sz="2000" dirty="0" smtClean="0">
                <a:solidFill>
                  <a:srgbClr val="0461A0"/>
                </a:solidFill>
                <a:latin typeface="Calibri" pitchFamily="34" charset="0"/>
              </a:rPr>
              <a:t> ortalama değeri ile </a:t>
            </a:r>
            <a:r>
              <a:rPr lang="tr-TR" sz="2000" dirty="0" err="1" smtClean="0">
                <a:solidFill>
                  <a:srgbClr val="0461A0"/>
                </a:solidFill>
                <a:latin typeface="Calibri" pitchFamily="34" charset="0"/>
              </a:rPr>
              <a:t>o</a:t>
            </a:r>
            <a:r>
              <a:rPr lang="tr-TR" sz="2000" baseline="-25000" dirty="0" err="1" smtClean="0">
                <a:solidFill>
                  <a:srgbClr val="0461A0"/>
                </a:solidFill>
                <a:latin typeface="Calibri" pitchFamily="34" charset="0"/>
              </a:rPr>
              <a:t>Ci</a:t>
            </a:r>
            <a:r>
              <a:rPr lang="tr-TR" sz="2000" dirty="0" smtClean="0">
                <a:solidFill>
                  <a:srgbClr val="0461A0"/>
                </a:solidFill>
                <a:latin typeface="Calibri" pitchFamily="34" charset="0"/>
              </a:rPr>
              <a:t> standart sapma değerinin elde edilmesi gerekmektedir. KABUL=EVET ile ilgili YAŞ değerlerini göz önüne alalım.</a:t>
            </a:r>
          </a:p>
          <a:p>
            <a:pPr eaLnBrk="1" hangingPunct="1">
              <a:spcBef>
                <a:spcPct val="50000"/>
              </a:spcBef>
            </a:pPr>
            <a:r>
              <a:rPr lang="tr-TR" sz="2000" dirty="0" err="1" smtClean="0">
                <a:solidFill>
                  <a:srgbClr val="0461A0"/>
                </a:solidFill>
                <a:latin typeface="Calibri" pitchFamily="34" charset="0"/>
              </a:rPr>
              <a:t>u</a:t>
            </a:r>
            <a:r>
              <a:rPr lang="tr-TR" sz="2000" baseline="-25000" dirty="0" err="1" smtClean="0">
                <a:solidFill>
                  <a:srgbClr val="0461A0"/>
                </a:solidFill>
                <a:latin typeface="Calibri" pitchFamily="34" charset="0"/>
              </a:rPr>
              <a:t>Ci</a:t>
            </a:r>
            <a:r>
              <a:rPr lang="tr-TR" sz="2000" dirty="0" smtClean="0">
                <a:solidFill>
                  <a:srgbClr val="0461A0"/>
                </a:solidFill>
                <a:latin typeface="Calibri" pitchFamily="34" charset="0"/>
              </a:rPr>
              <a:t> = 48.4   </a:t>
            </a:r>
            <a:r>
              <a:rPr lang="tr-TR" sz="2000" dirty="0" err="1" smtClean="0">
                <a:solidFill>
                  <a:srgbClr val="0461A0"/>
                </a:solidFill>
                <a:latin typeface="Calibri" pitchFamily="34" charset="0"/>
              </a:rPr>
              <a:t>o</a:t>
            </a:r>
            <a:r>
              <a:rPr lang="tr-TR" sz="2000" baseline="-25000" dirty="0" err="1" smtClean="0">
                <a:solidFill>
                  <a:srgbClr val="0461A0"/>
                </a:solidFill>
                <a:latin typeface="Calibri" pitchFamily="34" charset="0"/>
              </a:rPr>
              <a:t>Ci</a:t>
            </a:r>
            <a:r>
              <a:rPr lang="tr-TR" sz="2000" dirty="0">
                <a:solidFill>
                  <a:srgbClr val="0461A0"/>
                </a:solidFill>
                <a:latin typeface="Calibri" pitchFamily="34" charset="0"/>
              </a:rPr>
              <a:t> </a:t>
            </a:r>
            <a:r>
              <a:rPr lang="tr-TR" sz="2000" dirty="0" smtClean="0">
                <a:solidFill>
                  <a:srgbClr val="0461A0"/>
                </a:solidFill>
                <a:latin typeface="Calibri" pitchFamily="34" charset="0"/>
              </a:rPr>
              <a:t>= 10.62 </a:t>
            </a:r>
          </a:p>
          <a:p>
            <a:pPr eaLnBrk="1" hangingPunct="1">
              <a:spcBef>
                <a:spcPct val="50000"/>
              </a:spcBef>
            </a:pPr>
            <a:r>
              <a:rPr lang="tr-TR" sz="2000" dirty="0" smtClean="0">
                <a:solidFill>
                  <a:srgbClr val="0461A0"/>
                </a:solidFill>
                <a:latin typeface="Calibri" pitchFamily="34" charset="0"/>
              </a:rPr>
              <a:t>Bu</a:t>
            </a:r>
            <a:r>
              <a:rPr lang="tr-TR" sz="2000" dirty="0">
                <a:solidFill>
                  <a:srgbClr val="0461A0"/>
                </a:solidFill>
                <a:latin typeface="Calibri" pitchFamily="34" charset="0"/>
              </a:rPr>
              <a:t> </a:t>
            </a:r>
            <a:r>
              <a:rPr lang="tr-TR" sz="2000" dirty="0" smtClean="0">
                <a:solidFill>
                  <a:srgbClr val="0461A0"/>
                </a:solidFill>
                <a:latin typeface="Calibri" pitchFamily="34" charset="0"/>
              </a:rPr>
              <a:t>durumda şu hesaplama yapılır: </a:t>
            </a:r>
          </a:p>
          <a:p>
            <a:pPr eaLnBrk="1" hangingPunct="1">
              <a:spcBef>
                <a:spcPct val="50000"/>
              </a:spcBef>
            </a:pPr>
            <a:r>
              <a:rPr lang="tr-TR" sz="1300" baseline="-25000" dirty="0" smtClean="0">
                <a:solidFill>
                  <a:srgbClr val="0461A0"/>
                </a:solidFill>
                <a:latin typeface="Calibri" pitchFamily="34" charset="0"/>
              </a:rPr>
              <a:t> </a:t>
            </a:r>
            <a:endParaRPr lang="tr-TR" sz="1300" baseline="-25000" dirty="0">
              <a:solidFill>
                <a:srgbClr val="0461A0"/>
              </a:solidFill>
              <a:latin typeface="Calibri" pitchFamily="34" charset="0"/>
            </a:endParaRPr>
          </a:p>
        </p:txBody>
      </p:sp>
      <p:pic>
        <p:nvPicPr>
          <p:cNvPr id="17410" name="Picture 2" descr="C:\Users\BELENLI7\Desktop\666.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95536" y="3717032"/>
            <a:ext cx="5602938" cy="88412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0335784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179015" y="549275"/>
            <a:ext cx="835342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tr-TR" altLang="zh-CN" sz="2400" dirty="0" smtClean="0">
                <a:solidFill>
                  <a:srgbClr val="0070C0"/>
                </a:solidFill>
                <a:effectLst>
                  <a:outerShdw blurRad="38100" dist="38100" dir="2700000" algn="tl">
                    <a:srgbClr val="000000">
                      <a:alpha val="43137"/>
                    </a:srgbClr>
                  </a:outerShdw>
                </a:effectLst>
              </a:rPr>
              <a:t>Uygulama - 2</a:t>
            </a:r>
            <a:endParaRPr lang="tr-TR" sz="2400" dirty="0">
              <a:solidFill>
                <a:srgbClr val="0070C0"/>
              </a:solidFill>
              <a:effectLst>
                <a:outerShdw blurRad="38100" dist="38100" dir="2700000" algn="tl">
                  <a:srgbClr val="000000">
                    <a:alpha val="43137"/>
                  </a:srgbClr>
                </a:outerShdw>
              </a:effectLst>
            </a:endParaRPr>
          </a:p>
        </p:txBody>
      </p:sp>
      <p:sp>
        <p:nvSpPr>
          <p:cNvPr id="6" name="Text Box 3"/>
          <p:cNvSpPr txBox="1">
            <a:spLocks noChangeArrowheads="1"/>
          </p:cNvSpPr>
          <p:nvPr/>
        </p:nvSpPr>
        <p:spPr bwMode="auto">
          <a:xfrm>
            <a:off x="323529" y="1412776"/>
            <a:ext cx="7920880" cy="178510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tr-TR" sz="2000" dirty="0" smtClean="0">
                <a:solidFill>
                  <a:srgbClr val="0461A0"/>
                </a:solidFill>
                <a:latin typeface="Calibri" pitchFamily="34" charset="0"/>
              </a:rPr>
              <a:t>KABUL=HAYIR ile ilgili YAŞ değerleri için, </a:t>
            </a:r>
          </a:p>
          <a:p>
            <a:pPr eaLnBrk="1" hangingPunct="1">
              <a:spcBef>
                <a:spcPct val="50000"/>
              </a:spcBef>
            </a:pPr>
            <a:r>
              <a:rPr lang="tr-TR" sz="2000" dirty="0" smtClean="0">
                <a:solidFill>
                  <a:srgbClr val="0461A0"/>
                </a:solidFill>
                <a:latin typeface="Calibri" pitchFamily="34" charset="0"/>
              </a:rPr>
              <a:t>u</a:t>
            </a:r>
            <a:r>
              <a:rPr lang="tr-TR" sz="2000" baseline="-25000" dirty="0" smtClean="0">
                <a:solidFill>
                  <a:srgbClr val="0461A0"/>
                </a:solidFill>
                <a:latin typeface="Calibri" pitchFamily="34" charset="0"/>
              </a:rPr>
              <a:t>C2</a:t>
            </a:r>
            <a:r>
              <a:rPr lang="tr-TR" sz="2000" dirty="0" smtClean="0">
                <a:solidFill>
                  <a:srgbClr val="0461A0"/>
                </a:solidFill>
                <a:latin typeface="Calibri" pitchFamily="34" charset="0"/>
              </a:rPr>
              <a:t> = 26.66  o</a:t>
            </a:r>
            <a:r>
              <a:rPr lang="tr-TR" sz="2000" baseline="-25000" dirty="0" smtClean="0">
                <a:solidFill>
                  <a:srgbClr val="0461A0"/>
                </a:solidFill>
                <a:latin typeface="Calibri" pitchFamily="34" charset="0"/>
              </a:rPr>
              <a:t>C2</a:t>
            </a:r>
            <a:r>
              <a:rPr lang="tr-TR" sz="2000" dirty="0" smtClean="0">
                <a:solidFill>
                  <a:srgbClr val="0461A0"/>
                </a:solidFill>
                <a:latin typeface="Calibri" pitchFamily="34" charset="0"/>
              </a:rPr>
              <a:t> = 9.86 elde edilir.</a:t>
            </a:r>
          </a:p>
          <a:p>
            <a:pPr eaLnBrk="1" hangingPunct="1">
              <a:spcBef>
                <a:spcPct val="50000"/>
              </a:spcBef>
            </a:pPr>
            <a:r>
              <a:rPr lang="tr-TR" sz="2000" dirty="0" smtClean="0">
                <a:solidFill>
                  <a:srgbClr val="0461A0"/>
                </a:solidFill>
                <a:latin typeface="Calibri" pitchFamily="34" charset="0"/>
              </a:rPr>
              <a:t>Bu değerler bağıntıda kullanılırsa şu değerler elde edilir:</a:t>
            </a:r>
          </a:p>
          <a:p>
            <a:pPr eaLnBrk="1" hangingPunct="1">
              <a:spcBef>
                <a:spcPct val="50000"/>
              </a:spcBef>
            </a:pPr>
            <a:endParaRPr lang="tr-TR" sz="2000" dirty="0">
              <a:solidFill>
                <a:srgbClr val="0461A0"/>
              </a:solidFill>
              <a:latin typeface="Calibri" pitchFamily="34" charset="0"/>
            </a:endParaRPr>
          </a:p>
        </p:txBody>
      </p:sp>
      <p:pic>
        <p:nvPicPr>
          <p:cNvPr id="17411" name="Picture 3" descr="C:\Users\BELENLI7\Desktop\777.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67544" y="3429000"/>
            <a:ext cx="5602938" cy="9247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0335784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179015" y="549275"/>
            <a:ext cx="835342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eaLnBrk="1" hangingPunct="1">
              <a:spcBef>
                <a:spcPct val="50000"/>
              </a:spcBef>
              <a:defRPr sz="2400">
                <a:solidFill>
                  <a:srgbClr val="0070C0"/>
                </a:solidFill>
                <a:effectLst>
                  <a:outerShdw blurRad="38100" dist="38100" dir="2700000" algn="tl">
                    <a:srgbClr val="000000">
                      <a:alpha val="43137"/>
                    </a:srgbClr>
                  </a:outerShdw>
                </a:effectLst>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tr-TR" altLang="zh-CN" dirty="0"/>
              <a:t>Uygulama - 2</a:t>
            </a:r>
            <a:endParaRPr lang="tr-TR" dirty="0"/>
          </a:p>
        </p:txBody>
      </p:sp>
      <p:sp>
        <p:nvSpPr>
          <p:cNvPr id="13315" name="Text Box 3"/>
          <p:cNvSpPr txBox="1">
            <a:spLocks noChangeArrowheads="1"/>
          </p:cNvSpPr>
          <p:nvPr/>
        </p:nvSpPr>
        <p:spPr bwMode="auto">
          <a:xfrm>
            <a:off x="250701" y="1628800"/>
            <a:ext cx="871378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tr-TR" sz="2000" dirty="0" smtClean="0">
                <a:solidFill>
                  <a:srgbClr val="0461A0"/>
                </a:solidFill>
                <a:latin typeface="Calibri" pitchFamily="34" charset="0"/>
              </a:rPr>
              <a:t>Bu durumda,</a:t>
            </a:r>
            <a:endParaRPr lang="tr-TR" sz="2000" baseline="-25000" dirty="0">
              <a:solidFill>
                <a:srgbClr val="0461A0"/>
              </a:solidFill>
              <a:latin typeface="Calibri" pitchFamily="34" charset="0"/>
            </a:endParaRPr>
          </a:p>
        </p:txBody>
      </p:sp>
      <p:pic>
        <p:nvPicPr>
          <p:cNvPr id="18434" name="Picture 2" descr="C:\Users\BELENLI7\Desktop\888.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31255" y="2209220"/>
            <a:ext cx="4284761" cy="106037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sp>
        <p:nvSpPr>
          <p:cNvPr id="8" name="Text Box 3"/>
          <p:cNvSpPr txBox="1">
            <a:spLocks noChangeArrowheads="1"/>
          </p:cNvSpPr>
          <p:nvPr/>
        </p:nvSpPr>
        <p:spPr bwMode="auto">
          <a:xfrm>
            <a:off x="244124" y="3645024"/>
            <a:ext cx="871378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tr-TR" sz="2000" dirty="0">
                <a:solidFill>
                  <a:srgbClr val="0461A0"/>
                </a:solidFill>
                <a:latin typeface="Calibri" pitchFamily="34" charset="0"/>
              </a:rPr>
              <a:t>e</a:t>
            </a:r>
            <a:r>
              <a:rPr lang="tr-TR" sz="2000" dirty="0" smtClean="0">
                <a:solidFill>
                  <a:srgbClr val="0461A0"/>
                </a:solidFill>
                <a:latin typeface="Calibri" pitchFamily="34" charset="0"/>
              </a:rPr>
              <a:t>lde edilir. Bu sonuçlar değerlendirildiğinde, </a:t>
            </a:r>
          </a:p>
        </p:txBody>
      </p:sp>
      <p:pic>
        <p:nvPicPr>
          <p:cNvPr id="18435" name="Picture 3" descr="C:\Users\BELENLI7\Desktop\999.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35399" y="4293096"/>
            <a:ext cx="4856681" cy="50405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sp>
        <p:nvSpPr>
          <p:cNvPr id="10" name="Text Box 3"/>
          <p:cNvSpPr txBox="1">
            <a:spLocks noChangeArrowheads="1"/>
          </p:cNvSpPr>
          <p:nvPr/>
        </p:nvSpPr>
        <p:spPr bwMode="auto">
          <a:xfrm>
            <a:off x="322709" y="5161548"/>
            <a:ext cx="871378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tr-TR" sz="2000" dirty="0">
                <a:solidFill>
                  <a:srgbClr val="0461A0"/>
                </a:solidFill>
                <a:latin typeface="Calibri" pitchFamily="34" charset="0"/>
              </a:rPr>
              <a:t>o</a:t>
            </a:r>
            <a:r>
              <a:rPr lang="tr-TR" sz="2000" dirty="0" smtClean="0">
                <a:solidFill>
                  <a:srgbClr val="0461A0"/>
                </a:solidFill>
                <a:latin typeface="Calibri" pitchFamily="34" charset="0"/>
              </a:rPr>
              <a:t>lduğundan, verilen örneğin EVET sınıfına ait olduğu kararına varılır.</a:t>
            </a:r>
          </a:p>
        </p:txBody>
      </p:sp>
    </p:spTree>
    <p:extLst>
      <p:ext uri="{BB962C8B-B14F-4D97-AF65-F5344CB8AC3E}">
        <p14:creationId xmlns="" xmlns:p14="http://schemas.microsoft.com/office/powerpoint/2010/main" val="41139082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179512" y="549275"/>
            <a:ext cx="835342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tr-TR" altLang="zh-CN" sz="2400" dirty="0" smtClean="0">
                <a:solidFill>
                  <a:srgbClr val="0070C0"/>
                </a:solidFill>
                <a:effectLst>
                  <a:outerShdw blurRad="38100" dist="38100" dir="2700000" algn="tl">
                    <a:srgbClr val="000000">
                      <a:alpha val="43137"/>
                    </a:srgbClr>
                  </a:outerShdw>
                </a:effectLst>
              </a:rPr>
              <a:t>8.4. </a:t>
            </a:r>
            <a:r>
              <a:rPr lang="tr-TR" altLang="zh-CN" sz="2400" dirty="0" err="1" smtClean="0">
                <a:solidFill>
                  <a:srgbClr val="0070C0"/>
                </a:solidFill>
                <a:effectLst>
                  <a:outerShdw blurRad="38100" dist="38100" dir="2700000" algn="tl">
                    <a:srgbClr val="000000">
                      <a:alpha val="43137"/>
                    </a:srgbClr>
                  </a:outerShdw>
                </a:effectLst>
              </a:rPr>
              <a:t>Bayes</a:t>
            </a:r>
            <a:r>
              <a:rPr lang="tr-TR" altLang="zh-CN" sz="2400" dirty="0" smtClean="0">
                <a:solidFill>
                  <a:srgbClr val="0070C0"/>
                </a:solidFill>
                <a:effectLst>
                  <a:outerShdw blurRad="38100" dist="38100" dir="2700000" algn="tl">
                    <a:srgbClr val="000000">
                      <a:alpha val="43137"/>
                    </a:srgbClr>
                  </a:outerShdw>
                </a:effectLst>
              </a:rPr>
              <a:t> Ağları</a:t>
            </a:r>
            <a:endParaRPr lang="tr-TR" sz="2400" dirty="0">
              <a:solidFill>
                <a:srgbClr val="0070C0"/>
              </a:solidFill>
              <a:effectLst>
                <a:outerShdw blurRad="38100" dist="38100" dir="2700000" algn="tl">
                  <a:srgbClr val="000000">
                    <a:alpha val="43137"/>
                  </a:srgbClr>
                </a:outerShdw>
              </a:effectLst>
            </a:endParaRPr>
          </a:p>
        </p:txBody>
      </p:sp>
      <p:sp>
        <p:nvSpPr>
          <p:cNvPr id="7171" name="Text Box 3"/>
          <p:cNvSpPr txBox="1">
            <a:spLocks noChangeArrowheads="1"/>
          </p:cNvSpPr>
          <p:nvPr/>
        </p:nvSpPr>
        <p:spPr bwMode="auto">
          <a:xfrm>
            <a:off x="179388" y="1052513"/>
            <a:ext cx="8713787" cy="8925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spcBef>
                <a:spcPct val="50000"/>
              </a:spcBef>
            </a:pPr>
            <a:r>
              <a:rPr lang="tr-TR" sz="1300" dirty="0" smtClean="0">
                <a:solidFill>
                  <a:srgbClr val="0461A0"/>
                </a:solidFill>
                <a:latin typeface="Calibri" pitchFamily="34" charset="0"/>
              </a:rPr>
              <a:t>Değişkenlere ait koşullu olasılık dağılımlarını ortaya koymak ve değişkenlere ait alt kümeler arasındaki koşullu bağımsızlıkları tanımlamak üzere </a:t>
            </a:r>
            <a:r>
              <a:rPr lang="tr-TR" sz="1300" i="1" dirty="0" smtClean="0">
                <a:solidFill>
                  <a:srgbClr val="0461A0"/>
                </a:solidFill>
                <a:latin typeface="Calibri" pitchFamily="34" charset="0"/>
              </a:rPr>
              <a:t>‘</a:t>
            </a:r>
            <a:r>
              <a:rPr lang="tr-TR" sz="1300" i="1" dirty="0" err="1" smtClean="0">
                <a:solidFill>
                  <a:srgbClr val="0461A0"/>
                </a:solidFill>
                <a:latin typeface="Calibri" pitchFamily="34" charset="0"/>
              </a:rPr>
              <a:t>Bayes</a:t>
            </a:r>
            <a:r>
              <a:rPr lang="tr-TR" sz="1300" i="1" dirty="0" smtClean="0">
                <a:solidFill>
                  <a:srgbClr val="0461A0"/>
                </a:solidFill>
                <a:latin typeface="Calibri" pitchFamily="34" charset="0"/>
              </a:rPr>
              <a:t> Ağları’ </a:t>
            </a:r>
            <a:r>
              <a:rPr lang="tr-TR" sz="1300" dirty="0" smtClean="0">
                <a:solidFill>
                  <a:srgbClr val="0461A0"/>
                </a:solidFill>
                <a:latin typeface="Calibri" pitchFamily="34" charset="0"/>
              </a:rPr>
              <a:t>kullanılabilir. </a:t>
            </a:r>
            <a:r>
              <a:rPr lang="tr-TR" sz="1300" i="1" dirty="0" err="1" smtClean="0">
                <a:solidFill>
                  <a:srgbClr val="0461A0"/>
                </a:solidFill>
                <a:latin typeface="Calibri" pitchFamily="34" charset="0"/>
              </a:rPr>
              <a:t>Bayes</a:t>
            </a:r>
            <a:r>
              <a:rPr lang="tr-TR" sz="1300" dirty="0" smtClean="0">
                <a:solidFill>
                  <a:srgbClr val="0461A0"/>
                </a:solidFill>
                <a:latin typeface="Calibri" pitchFamily="34" charset="0"/>
              </a:rPr>
              <a:t> ağları grafik modeller arasında değerlendirilir. Bir </a:t>
            </a:r>
            <a:r>
              <a:rPr lang="tr-TR" sz="1300" i="1" dirty="0" err="1" smtClean="0">
                <a:solidFill>
                  <a:srgbClr val="0461A0"/>
                </a:solidFill>
                <a:latin typeface="Calibri" pitchFamily="34" charset="0"/>
              </a:rPr>
              <a:t>Bayes</a:t>
            </a:r>
            <a:r>
              <a:rPr lang="tr-TR" sz="1300" dirty="0" smtClean="0">
                <a:solidFill>
                  <a:srgbClr val="0461A0"/>
                </a:solidFill>
                <a:latin typeface="Calibri" pitchFamily="34" charset="0"/>
              </a:rPr>
              <a:t> ağı kurulduktan sonra, bu ağ sınıflandırma amacıyla kullanılabilir. Ağa bir takım sorular yöneltilerek sonuçlar üretilir. Basit bir </a:t>
            </a:r>
            <a:r>
              <a:rPr lang="tr-TR" sz="1300" i="1" dirty="0" err="1" smtClean="0">
                <a:solidFill>
                  <a:srgbClr val="0461A0"/>
                </a:solidFill>
                <a:latin typeface="Calibri" pitchFamily="34" charset="0"/>
              </a:rPr>
              <a:t>Bayes</a:t>
            </a:r>
            <a:r>
              <a:rPr lang="tr-TR" sz="1300" dirty="0" smtClean="0">
                <a:solidFill>
                  <a:srgbClr val="0461A0"/>
                </a:solidFill>
                <a:latin typeface="Calibri" pitchFamily="34" charset="0"/>
              </a:rPr>
              <a:t> ağı aşağıdaki şekil üzerinde yer almaktadır.</a:t>
            </a:r>
            <a:endParaRPr lang="tr-TR" sz="1300" dirty="0">
              <a:solidFill>
                <a:srgbClr val="0461A0"/>
              </a:solidFill>
              <a:latin typeface="Calibri" pitchFamily="34" charset="0"/>
            </a:endParaRPr>
          </a:p>
        </p:txBody>
      </p:sp>
      <p:pic>
        <p:nvPicPr>
          <p:cNvPr id="19458" name="Picture 2" descr="C:\Users\BELENLI7\Desktop\000.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68064" y="2277072"/>
            <a:ext cx="4128713" cy="1800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sp>
        <p:nvSpPr>
          <p:cNvPr id="12" name="Text Box 3"/>
          <p:cNvSpPr txBox="1">
            <a:spLocks noChangeArrowheads="1"/>
          </p:cNvSpPr>
          <p:nvPr/>
        </p:nvSpPr>
        <p:spPr bwMode="auto">
          <a:xfrm>
            <a:off x="331788" y="4448725"/>
            <a:ext cx="8713787" cy="4924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spcBef>
                <a:spcPct val="50000"/>
              </a:spcBef>
            </a:pPr>
            <a:r>
              <a:rPr lang="tr-TR" sz="1300" dirty="0" smtClean="0">
                <a:solidFill>
                  <a:srgbClr val="0461A0"/>
                </a:solidFill>
                <a:latin typeface="Calibri" pitchFamily="34" charset="0"/>
              </a:rPr>
              <a:t>Yukarıdaki </a:t>
            </a:r>
            <a:r>
              <a:rPr lang="tr-TR" sz="1300" i="1" dirty="0" err="1" smtClean="0">
                <a:solidFill>
                  <a:srgbClr val="0461A0"/>
                </a:solidFill>
                <a:latin typeface="Calibri" pitchFamily="34" charset="0"/>
              </a:rPr>
              <a:t>Bayes</a:t>
            </a:r>
            <a:r>
              <a:rPr lang="tr-TR" sz="1300" dirty="0" smtClean="0">
                <a:solidFill>
                  <a:srgbClr val="0461A0"/>
                </a:solidFill>
                <a:latin typeface="Calibri" pitchFamily="34" charset="0"/>
              </a:rPr>
              <a:t> ağında A ve C değişkenlerinin B’den koşullu olarak bağımsız olduğu varsayılır. Bu durumda şu bağıntı yazılabilir:</a:t>
            </a:r>
            <a:endParaRPr lang="tr-TR" sz="1300" dirty="0">
              <a:solidFill>
                <a:srgbClr val="0461A0"/>
              </a:solidFill>
              <a:latin typeface="Calibri" pitchFamily="34" charset="0"/>
            </a:endParaRPr>
          </a:p>
        </p:txBody>
      </p:sp>
      <p:pic>
        <p:nvPicPr>
          <p:cNvPr id="19459" name="Picture 3" descr="C:\Users\BELENLI7\Desktop\11.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95288" y="5229200"/>
            <a:ext cx="4536752" cy="66935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9113515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179512" y="549275"/>
            <a:ext cx="835342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tr-TR" altLang="zh-CN" sz="2400" dirty="0" smtClean="0">
                <a:solidFill>
                  <a:srgbClr val="0070C0"/>
                </a:solidFill>
                <a:effectLst>
                  <a:outerShdw blurRad="38100" dist="38100" dir="2700000" algn="tl">
                    <a:srgbClr val="000000">
                      <a:alpha val="43137"/>
                    </a:srgbClr>
                  </a:outerShdw>
                </a:effectLst>
              </a:rPr>
              <a:t>8.4. </a:t>
            </a:r>
            <a:r>
              <a:rPr lang="tr-TR" altLang="zh-CN" sz="2400" dirty="0" err="1" smtClean="0">
                <a:solidFill>
                  <a:srgbClr val="0070C0"/>
                </a:solidFill>
                <a:effectLst>
                  <a:outerShdw blurRad="38100" dist="38100" dir="2700000" algn="tl">
                    <a:srgbClr val="000000">
                      <a:alpha val="43137"/>
                    </a:srgbClr>
                  </a:outerShdw>
                </a:effectLst>
              </a:rPr>
              <a:t>Bayes</a:t>
            </a:r>
            <a:r>
              <a:rPr lang="tr-TR" altLang="zh-CN" sz="2400" dirty="0" smtClean="0">
                <a:solidFill>
                  <a:srgbClr val="0070C0"/>
                </a:solidFill>
                <a:effectLst>
                  <a:outerShdw blurRad="38100" dist="38100" dir="2700000" algn="tl">
                    <a:srgbClr val="000000">
                      <a:alpha val="43137"/>
                    </a:srgbClr>
                  </a:outerShdw>
                </a:effectLst>
              </a:rPr>
              <a:t> Ağları</a:t>
            </a:r>
            <a:endParaRPr lang="tr-TR" sz="2400" dirty="0">
              <a:solidFill>
                <a:srgbClr val="0070C0"/>
              </a:solidFill>
              <a:effectLst>
                <a:outerShdw blurRad="38100" dist="38100" dir="2700000" algn="tl">
                  <a:srgbClr val="000000">
                    <a:alpha val="43137"/>
                  </a:srgbClr>
                </a:outerShdw>
              </a:effectLst>
            </a:endParaRPr>
          </a:p>
        </p:txBody>
      </p:sp>
      <p:sp>
        <p:nvSpPr>
          <p:cNvPr id="7171" name="Text Box 3"/>
          <p:cNvSpPr txBox="1">
            <a:spLocks noChangeArrowheads="1"/>
          </p:cNvSpPr>
          <p:nvPr/>
        </p:nvSpPr>
        <p:spPr bwMode="auto">
          <a:xfrm>
            <a:off x="179388" y="1196752"/>
            <a:ext cx="8713787" cy="4924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spcBef>
                <a:spcPct val="50000"/>
              </a:spcBef>
            </a:pPr>
            <a:r>
              <a:rPr lang="tr-TR" sz="1300" dirty="0" smtClean="0">
                <a:solidFill>
                  <a:srgbClr val="0461A0"/>
                </a:solidFill>
                <a:latin typeface="Calibri" pitchFamily="34" charset="0"/>
              </a:rPr>
              <a:t>Önceki slayttaki bağıntıya </a:t>
            </a:r>
            <a:r>
              <a:rPr lang="tr-TR" sz="1300" i="1" dirty="0" smtClean="0">
                <a:solidFill>
                  <a:srgbClr val="0461A0"/>
                </a:solidFill>
                <a:latin typeface="Calibri" pitchFamily="34" charset="0"/>
              </a:rPr>
              <a:t>zincir kuralı</a:t>
            </a:r>
            <a:r>
              <a:rPr lang="tr-TR" sz="1300" dirty="0" smtClean="0">
                <a:solidFill>
                  <a:srgbClr val="0461A0"/>
                </a:solidFill>
                <a:latin typeface="Calibri" pitchFamily="34" charset="0"/>
              </a:rPr>
              <a:t> adı da verilmektedir. Bu bağıntı genelleştirilecek olursa, aşağıda verilen bağıntıya ulaşılır. Bu </a:t>
            </a:r>
            <a:r>
              <a:rPr lang="tr-TR" sz="1300" i="1" dirty="0" smtClean="0">
                <a:solidFill>
                  <a:srgbClr val="0461A0"/>
                </a:solidFill>
                <a:latin typeface="Calibri" pitchFamily="34" charset="0"/>
              </a:rPr>
              <a:t>bileşik olasılık dağılımı</a:t>
            </a:r>
            <a:r>
              <a:rPr lang="tr-TR" sz="1300" dirty="0" smtClean="0">
                <a:solidFill>
                  <a:srgbClr val="0461A0"/>
                </a:solidFill>
                <a:latin typeface="Calibri" pitchFamily="34" charset="0"/>
              </a:rPr>
              <a:t> olarak da bilinmektedir.</a:t>
            </a:r>
            <a:endParaRPr lang="tr-TR" sz="1300" dirty="0">
              <a:solidFill>
                <a:srgbClr val="0461A0"/>
              </a:solidFill>
              <a:latin typeface="Calibri" pitchFamily="34" charset="0"/>
            </a:endParaRPr>
          </a:p>
        </p:txBody>
      </p:sp>
      <p:sp>
        <p:nvSpPr>
          <p:cNvPr id="12" name="Text Box 3"/>
          <p:cNvSpPr txBox="1">
            <a:spLocks noChangeArrowheads="1"/>
          </p:cNvSpPr>
          <p:nvPr/>
        </p:nvSpPr>
        <p:spPr bwMode="auto">
          <a:xfrm>
            <a:off x="283236" y="3068960"/>
            <a:ext cx="8713787" cy="9925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spcBef>
                <a:spcPct val="50000"/>
              </a:spcBef>
            </a:pPr>
            <a:r>
              <a:rPr lang="tr-TR" sz="1300" dirty="0" smtClean="0">
                <a:solidFill>
                  <a:srgbClr val="0461A0"/>
                </a:solidFill>
                <a:latin typeface="Calibri" pitchFamily="34" charset="0"/>
              </a:rPr>
              <a:t>Burada alt düğüm olasılıklarının sadece kendi ebeveynlerine bağlı olduğuna dikkat etmek gerekiyor.</a:t>
            </a:r>
          </a:p>
          <a:p>
            <a:pPr algn="just" eaLnBrk="1" hangingPunct="1">
              <a:spcBef>
                <a:spcPct val="50000"/>
              </a:spcBef>
            </a:pPr>
            <a:r>
              <a:rPr lang="tr-TR" sz="1300" i="1" dirty="0" err="1" smtClean="0">
                <a:solidFill>
                  <a:srgbClr val="0461A0"/>
                </a:solidFill>
                <a:latin typeface="Calibri" pitchFamily="34" charset="0"/>
              </a:rPr>
              <a:t>Bayes</a:t>
            </a:r>
            <a:r>
              <a:rPr lang="tr-TR" sz="1300" dirty="0" smtClean="0">
                <a:solidFill>
                  <a:srgbClr val="0461A0"/>
                </a:solidFill>
                <a:latin typeface="Calibri" pitchFamily="34" charset="0"/>
              </a:rPr>
              <a:t> ağları üzerinde işlemler yapabilmek için öncelikle bir grafik modelin belirlenmesi beklenir. Model oluşturulduktan sonra olasılıklar model üzerinde yerleştirilir. Söz konusu olasılıklar konuyla ilgili uzmanların görüşlerine göre belirlenebildiği gibi, göreli frekanslar kullanılarak da bulunabilir.</a:t>
            </a:r>
            <a:endParaRPr lang="tr-TR" sz="1300" dirty="0">
              <a:solidFill>
                <a:srgbClr val="0461A0"/>
              </a:solidFill>
              <a:latin typeface="Calibri" pitchFamily="34" charset="0"/>
            </a:endParaRPr>
          </a:p>
        </p:txBody>
      </p:sp>
      <p:pic>
        <p:nvPicPr>
          <p:cNvPr id="20482" name="Picture 2" descr="C:\Users\BELENLI7\Desktop\22.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72606" y="2010494"/>
            <a:ext cx="7060402" cy="6984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2264651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179512" y="549275"/>
            <a:ext cx="835342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tr-TR" altLang="zh-CN" sz="2400" dirty="0" smtClean="0">
                <a:solidFill>
                  <a:srgbClr val="0070C0"/>
                </a:solidFill>
                <a:effectLst>
                  <a:outerShdw blurRad="38100" dist="38100" dir="2700000" algn="tl">
                    <a:srgbClr val="000000">
                      <a:alpha val="43137"/>
                    </a:srgbClr>
                  </a:outerShdw>
                </a:effectLst>
              </a:rPr>
              <a:t>Uygulama - 3</a:t>
            </a:r>
            <a:endParaRPr lang="tr-TR" sz="2400" dirty="0">
              <a:solidFill>
                <a:srgbClr val="0070C0"/>
              </a:solidFill>
              <a:effectLst>
                <a:outerShdw blurRad="38100" dist="38100" dir="2700000" algn="tl">
                  <a:srgbClr val="000000">
                    <a:alpha val="43137"/>
                  </a:srgbClr>
                </a:outerShdw>
              </a:effectLst>
            </a:endParaRPr>
          </a:p>
        </p:txBody>
      </p:sp>
      <p:sp>
        <p:nvSpPr>
          <p:cNvPr id="7171" name="Text Box 3"/>
          <p:cNvSpPr txBox="1">
            <a:spLocks noChangeArrowheads="1"/>
          </p:cNvSpPr>
          <p:nvPr/>
        </p:nvSpPr>
        <p:spPr bwMode="auto">
          <a:xfrm>
            <a:off x="179388" y="1196752"/>
            <a:ext cx="8713787" cy="4924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spcBef>
                <a:spcPct val="50000"/>
              </a:spcBef>
            </a:pPr>
            <a:r>
              <a:rPr lang="tr-TR" sz="1300" dirty="0" smtClean="0">
                <a:solidFill>
                  <a:srgbClr val="0461A0"/>
                </a:solidFill>
                <a:latin typeface="Calibri" pitchFamily="34" charset="0"/>
              </a:rPr>
              <a:t>Akciğer kanserinin nedenleri ile ilgili olarak bir araştırma yapılmaktadır. Aralarında kanserli olanların da yer aldığı bir grup hasta için aşağıdaki değişkenlerin kullanılmasına karar verildiğini varsayalım.</a:t>
            </a:r>
            <a:endParaRPr lang="tr-TR" sz="1300" dirty="0">
              <a:solidFill>
                <a:srgbClr val="0461A0"/>
              </a:solidFill>
              <a:latin typeface="Calibri" pitchFamily="34" charset="0"/>
            </a:endParaRPr>
          </a:p>
        </p:txBody>
      </p:sp>
      <p:pic>
        <p:nvPicPr>
          <p:cNvPr id="21506" name="Picture 2" descr="C:\Users\BELENLI7\Desktop\33.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18992" y="1844823"/>
            <a:ext cx="5904656" cy="418496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4740707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5"/>
          <p:cNvSpPr txBox="1">
            <a:spLocks noChangeArrowheads="1"/>
          </p:cNvSpPr>
          <p:nvPr/>
        </p:nvSpPr>
        <p:spPr bwMode="auto">
          <a:xfrm>
            <a:off x="250826" y="549275"/>
            <a:ext cx="849788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tr-TR" altLang="zh-CN" sz="2400" dirty="0">
                <a:solidFill>
                  <a:srgbClr val="0070C0"/>
                </a:solidFill>
                <a:effectLst>
                  <a:outerShdw blurRad="38100" dist="38100" dir="2700000" algn="tl">
                    <a:srgbClr val="000000">
                      <a:alpha val="43137"/>
                    </a:srgbClr>
                  </a:outerShdw>
                </a:effectLst>
              </a:rPr>
              <a:t>8.1. Koşullu Olasılık</a:t>
            </a:r>
            <a:endParaRPr lang="tr-TR" sz="2400" dirty="0">
              <a:solidFill>
                <a:srgbClr val="0070C0"/>
              </a:solidFill>
              <a:effectLst>
                <a:outerShdw blurRad="38100" dist="38100" dir="2700000" algn="tl">
                  <a:srgbClr val="000000">
                    <a:alpha val="43137"/>
                  </a:srgbClr>
                </a:outerShdw>
              </a:effectLst>
            </a:endParaRPr>
          </a:p>
        </p:txBody>
      </p:sp>
      <p:sp>
        <p:nvSpPr>
          <p:cNvPr id="4099" name="Text Box 6"/>
          <p:cNvSpPr txBox="1">
            <a:spLocks noChangeArrowheads="1"/>
          </p:cNvSpPr>
          <p:nvPr/>
        </p:nvSpPr>
        <p:spPr bwMode="auto">
          <a:xfrm>
            <a:off x="250825" y="1268760"/>
            <a:ext cx="8713788" cy="163121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spcBef>
                <a:spcPct val="50000"/>
              </a:spcBef>
            </a:pPr>
            <a:r>
              <a:rPr lang="tr-TR" sz="2000" dirty="0">
                <a:solidFill>
                  <a:srgbClr val="0461A0"/>
                </a:solidFill>
                <a:latin typeface="Calibri" pitchFamily="34" charset="0"/>
              </a:rPr>
              <a:t>Bir olayın gerçekleşmesi bazı koşulların var olmasına bağlı ise </a:t>
            </a:r>
            <a:r>
              <a:rPr lang="tr-TR" sz="2000" i="1" dirty="0">
                <a:solidFill>
                  <a:srgbClr val="0461A0"/>
                </a:solidFill>
                <a:latin typeface="Calibri" pitchFamily="34" charset="0"/>
              </a:rPr>
              <a:t>“koşullu olasılık” </a:t>
            </a:r>
            <a:r>
              <a:rPr lang="tr-TR" sz="2000" dirty="0">
                <a:solidFill>
                  <a:srgbClr val="0461A0"/>
                </a:solidFill>
                <a:latin typeface="Calibri" pitchFamily="34" charset="0"/>
              </a:rPr>
              <a:t>dan söz edilir. A ve B gibi iki bağdaşan olayı göz önüne alalım. Yani A ve B olaylarının ortak noktaları vardır. Bu durum A∩B≠Ø biçiminde ifade edilebilir. B olayı A olayının bilinmesi durumunda gerçekleşecektir. Bu olasılık P(B|A) biçiminde gösterilir ve şu şekilde ifade edilir. </a:t>
            </a:r>
            <a:endParaRPr lang="tr-TR" sz="2000" u="sng" dirty="0">
              <a:solidFill>
                <a:srgbClr val="0461A0"/>
              </a:solidFill>
              <a:latin typeface="Calibri" pitchFamily="34" charset="0"/>
            </a:endParaRPr>
          </a:p>
        </p:txBody>
      </p:sp>
      <p:pic>
        <p:nvPicPr>
          <p:cNvPr id="4100" name="Picture 4" descr="C:\Users\BELENLI7\Desktop\qq.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267744" y="3212976"/>
            <a:ext cx="2880000" cy="101056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sp>
        <p:nvSpPr>
          <p:cNvPr id="5" name="Text Box 6"/>
          <p:cNvSpPr txBox="1">
            <a:spLocks noChangeArrowheads="1"/>
          </p:cNvSpPr>
          <p:nvPr/>
        </p:nvSpPr>
        <p:spPr bwMode="auto">
          <a:xfrm>
            <a:off x="251520" y="4437112"/>
            <a:ext cx="8713788"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spcBef>
                <a:spcPct val="50000"/>
              </a:spcBef>
            </a:pPr>
            <a:r>
              <a:rPr lang="tr-TR" sz="2000" dirty="0" smtClean="0">
                <a:solidFill>
                  <a:srgbClr val="0461A0"/>
                </a:solidFill>
                <a:latin typeface="Calibri" pitchFamily="34" charset="0"/>
              </a:rPr>
              <a:t>Bu ifadeden yararlanarak bileşik olasılık bağıntısı elde edilir.</a:t>
            </a:r>
          </a:p>
        </p:txBody>
      </p:sp>
      <p:pic>
        <p:nvPicPr>
          <p:cNvPr id="4101" name="Picture 5" descr="C:\Users\BELENLI7\Desktop\aa.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051720" y="5157192"/>
            <a:ext cx="3592910" cy="79208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647615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179512" y="549275"/>
            <a:ext cx="835342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tr-TR" altLang="zh-CN" sz="2400" dirty="0" smtClean="0">
                <a:solidFill>
                  <a:srgbClr val="0070C0"/>
                </a:solidFill>
                <a:effectLst>
                  <a:outerShdw blurRad="38100" dist="38100" dir="2700000" algn="tl">
                    <a:srgbClr val="000000">
                      <a:alpha val="43137"/>
                    </a:srgbClr>
                  </a:outerShdw>
                </a:effectLst>
              </a:rPr>
              <a:t>Uygulama - 3</a:t>
            </a:r>
            <a:endParaRPr lang="tr-TR" sz="2400" dirty="0">
              <a:solidFill>
                <a:srgbClr val="0070C0"/>
              </a:solidFill>
              <a:effectLst>
                <a:outerShdw blurRad="38100" dist="38100" dir="2700000" algn="tl">
                  <a:srgbClr val="000000">
                    <a:alpha val="43137"/>
                  </a:srgbClr>
                </a:outerShdw>
              </a:effectLst>
            </a:endParaRPr>
          </a:p>
        </p:txBody>
      </p:sp>
      <p:sp>
        <p:nvSpPr>
          <p:cNvPr id="7171" name="Text Box 3"/>
          <p:cNvSpPr txBox="1">
            <a:spLocks noChangeArrowheads="1"/>
          </p:cNvSpPr>
          <p:nvPr/>
        </p:nvSpPr>
        <p:spPr bwMode="auto">
          <a:xfrm>
            <a:off x="219848" y="1196752"/>
            <a:ext cx="8713787" cy="4924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spcBef>
                <a:spcPct val="50000"/>
              </a:spcBef>
            </a:pPr>
            <a:r>
              <a:rPr lang="tr-TR" sz="1300" dirty="0" smtClean="0">
                <a:solidFill>
                  <a:srgbClr val="0461A0"/>
                </a:solidFill>
                <a:latin typeface="Calibri" pitchFamily="34" charset="0"/>
              </a:rPr>
              <a:t>Önceki slayttaki şekil üzerinde beş değişkene ilişkin </a:t>
            </a:r>
            <a:r>
              <a:rPr lang="tr-TR" sz="1300" i="1" dirty="0" err="1" smtClean="0">
                <a:solidFill>
                  <a:srgbClr val="0461A0"/>
                </a:solidFill>
                <a:latin typeface="Calibri" pitchFamily="34" charset="0"/>
              </a:rPr>
              <a:t>Bayes</a:t>
            </a:r>
            <a:r>
              <a:rPr lang="tr-TR" sz="1300" dirty="0" smtClean="0">
                <a:solidFill>
                  <a:srgbClr val="0461A0"/>
                </a:solidFill>
                <a:latin typeface="Calibri" pitchFamily="34" charset="0"/>
              </a:rPr>
              <a:t> ağını görüyoruz. Söz konusu model konunun uzmanları tarafından belirlenmektedir. Söz konusu </a:t>
            </a:r>
            <a:r>
              <a:rPr lang="tr-TR" sz="1300" i="1" dirty="0" err="1" smtClean="0">
                <a:solidFill>
                  <a:srgbClr val="0461A0"/>
                </a:solidFill>
                <a:latin typeface="Calibri" pitchFamily="34" charset="0"/>
              </a:rPr>
              <a:t>Bayes</a:t>
            </a:r>
            <a:r>
              <a:rPr lang="tr-TR" sz="1300" dirty="0" smtClean="0">
                <a:solidFill>
                  <a:srgbClr val="0461A0"/>
                </a:solidFill>
                <a:latin typeface="Calibri" pitchFamily="34" charset="0"/>
              </a:rPr>
              <a:t> ağına ilişkin olasılıklar ise aşağıdaki şekil üzerinde yer almaktadır.</a:t>
            </a:r>
            <a:endParaRPr lang="tr-TR" sz="1300" dirty="0">
              <a:solidFill>
                <a:srgbClr val="0461A0"/>
              </a:solidFill>
              <a:latin typeface="Calibri" pitchFamily="34" charset="0"/>
            </a:endParaRPr>
          </a:p>
        </p:txBody>
      </p:sp>
      <p:pic>
        <p:nvPicPr>
          <p:cNvPr id="22530" name="Picture 2" descr="C:\Users\BELENLI7\Desktop\55.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97108" y="1844824"/>
            <a:ext cx="5903084" cy="422307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7245314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179512" y="549275"/>
            <a:ext cx="835342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tr-TR" altLang="zh-CN" sz="2400" dirty="0" smtClean="0">
                <a:solidFill>
                  <a:srgbClr val="0070C0"/>
                </a:solidFill>
                <a:effectLst>
                  <a:outerShdw blurRad="38100" dist="38100" dir="2700000" algn="tl">
                    <a:srgbClr val="000000">
                      <a:alpha val="43137"/>
                    </a:srgbClr>
                  </a:outerShdw>
                </a:effectLst>
              </a:rPr>
              <a:t>Uygulama - 3</a:t>
            </a:r>
            <a:endParaRPr lang="tr-TR" sz="2400" dirty="0">
              <a:solidFill>
                <a:srgbClr val="0070C0"/>
              </a:solidFill>
              <a:effectLst>
                <a:outerShdw blurRad="38100" dist="38100" dir="2700000" algn="tl">
                  <a:srgbClr val="000000">
                    <a:alpha val="43137"/>
                  </a:srgbClr>
                </a:outerShdw>
              </a:effectLst>
            </a:endParaRPr>
          </a:p>
        </p:txBody>
      </p:sp>
      <p:sp>
        <p:nvSpPr>
          <p:cNvPr id="7171" name="Text Box 3"/>
          <p:cNvSpPr txBox="1">
            <a:spLocks noChangeArrowheads="1"/>
          </p:cNvSpPr>
          <p:nvPr/>
        </p:nvSpPr>
        <p:spPr bwMode="auto">
          <a:xfrm>
            <a:off x="244124" y="5800908"/>
            <a:ext cx="8713787" cy="292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spcBef>
                <a:spcPct val="50000"/>
              </a:spcBef>
            </a:pPr>
            <a:r>
              <a:rPr lang="tr-TR" sz="1300" dirty="0" smtClean="0">
                <a:solidFill>
                  <a:srgbClr val="0461A0"/>
                </a:solidFill>
                <a:latin typeface="Calibri" pitchFamily="34" charset="0"/>
              </a:rPr>
              <a:t>Yukarıdaki </a:t>
            </a:r>
            <a:r>
              <a:rPr lang="tr-TR" sz="1300" i="1" dirty="0" err="1" smtClean="0">
                <a:solidFill>
                  <a:srgbClr val="0461A0"/>
                </a:solidFill>
                <a:latin typeface="Calibri" pitchFamily="34" charset="0"/>
              </a:rPr>
              <a:t>Bayes</a:t>
            </a:r>
            <a:r>
              <a:rPr lang="tr-TR" sz="1300" dirty="0" smtClean="0">
                <a:solidFill>
                  <a:srgbClr val="0461A0"/>
                </a:solidFill>
                <a:latin typeface="Calibri" pitchFamily="34" charset="0"/>
              </a:rPr>
              <a:t> ağını ele alarak bir çok soruya olasılıklara bağlı olarak yanıt vereceğiz.</a:t>
            </a:r>
            <a:endParaRPr lang="tr-TR" sz="1300" dirty="0">
              <a:solidFill>
                <a:srgbClr val="0461A0"/>
              </a:solidFill>
              <a:latin typeface="Calibri" pitchFamily="34" charset="0"/>
            </a:endParaRPr>
          </a:p>
        </p:txBody>
      </p:sp>
      <p:pic>
        <p:nvPicPr>
          <p:cNvPr id="23554" name="Picture 2" descr="C:\Users\BELENLI7\Desktop\66.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12540" y="1152886"/>
            <a:ext cx="6991975" cy="429233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3243210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179512" y="549275"/>
            <a:ext cx="835342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tr-TR" altLang="zh-CN" sz="2400" dirty="0" smtClean="0">
                <a:solidFill>
                  <a:srgbClr val="0070C0"/>
                </a:solidFill>
                <a:effectLst>
                  <a:outerShdw blurRad="38100" dist="38100" dir="2700000" algn="tl">
                    <a:srgbClr val="000000">
                      <a:alpha val="43137"/>
                    </a:srgbClr>
                  </a:outerShdw>
                </a:effectLst>
              </a:rPr>
              <a:t>Uygulama - 3</a:t>
            </a:r>
            <a:endParaRPr lang="tr-TR" sz="2400" dirty="0">
              <a:solidFill>
                <a:srgbClr val="0070C0"/>
              </a:solidFill>
              <a:effectLst>
                <a:outerShdw blurRad="38100" dist="38100" dir="2700000" algn="tl">
                  <a:srgbClr val="000000">
                    <a:alpha val="43137"/>
                  </a:srgbClr>
                </a:outerShdw>
              </a:effectLst>
            </a:endParaRPr>
          </a:p>
        </p:txBody>
      </p:sp>
      <p:sp>
        <p:nvSpPr>
          <p:cNvPr id="7171" name="Text Box 3"/>
          <p:cNvSpPr txBox="1">
            <a:spLocks noChangeArrowheads="1"/>
          </p:cNvSpPr>
          <p:nvPr/>
        </p:nvSpPr>
        <p:spPr bwMode="auto">
          <a:xfrm>
            <a:off x="244124" y="1124744"/>
            <a:ext cx="8713787" cy="6924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spcBef>
                <a:spcPct val="50000"/>
              </a:spcBef>
            </a:pPr>
            <a:r>
              <a:rPr lang="tr-TR" sz="1300" b="1" dirty="0" smtClean="0">
                <a:solidFill>
                  <a:srgbClr val="0461A0"/>
                </a:solidFill>
                <a:latin typeface="Calibri" pitchFamily="34" charset="0"/>
              </a:rPr>
              <a:t>a) </a:t>
            </a:r>
            <a:r>
              <a:rPr lang="tr-TR" sz="1300" dirty="0" smtClean="0">
                <a:solidFill>
                  <a:srgbClr val="0461A0"/>
                </a:solidFill>
                <a:latin typeface="Calibri" pitchFamily="34" charset="0"/>
              </a:rPr>
              <a:t>Radyasyonun etkisi altında kalmış, sigara içen, röntgeni pozitif çıkan ve nefes alma sorunları yaşayan kanserli hastaların olasılığı nedir? Bu sorunun yanıtını </a:t>
            </a:r>
            <a:r>
              <a:rPr lang="tr-TR" sz="1300" i="1" dirty="0" err="1" smtClean="0">
                <a:solidFill>
                  <a:srgbClr val="0461A0"/>
                </a:solidFill>
                <a:latin typeface="Calibri" pitchFamily="34" charset="0"/>
              </a:rPr>
              <a:t>Bayes</a:t>
            </a:r>
            <a:r>
              <a:rPr lang="tr-TR" sz="1300" dirty="0" smtClean="0">
                <a:solidFill>
                  <a:srgbClr val="0461A0"/>
                </a:solidFill>
                <a:latin typeface="Calibri" pitchFamily="34" charset="0"/>
              </a:rPr>
              <a:t> ağı üzerinden elde etmek istiyoruz. Bu sorudan, aşağıdaki nitelik değerlerini sorgulayacağımız anlaşılıyor.</a:t>
            </a:r>
            <a:endParaRPr lang="tr-TR" sz="1300" dirty="0">
              <a:solidFill>
                <a:srgbClr val="0461A0"/>
              </a:solidFill>
              <a:latin typeface="Calibri" pitchFamily="34" charset="0"/>
            </a:endParaRPr>
          </a:p>
        </p:txBody>
      </p:sp>
      <p:pic>
        <p:nvPicPr>
          <p:cNvPr id="24578" name="Picture 2" descr="C:\Users\BELENLI7\Desktop\77.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67544" y="1988840"/>
            <a:ext cx="6048672" cy="406229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4170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179512" y="549275"/>
            <a:ext cx="835342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tr-TR" altLang="zh-CN" sz="2400" dirty="0" smtClean="0">
                <a:solidFill>
                  <a:srgbClr val="0070C0"/>
                </a:solidFill>
                <a:effectLst>
                  <a:outerShdw blurRad="38100" dist="38100" dir="2700000" algn="tl">
                    <a:srgbClr val="000000">
                      <a:alpha val="43137"/>
                    </a:srgbClr>
                  </a:outerShdw>
                </a:effectLst>
              </a:rPr>
              <a:t>Uygulama - 3</a:t>
            </a:r>
            <a:endParaRPr lang="tr-TR" sz="2400" dirty="0">
              <a:solidFill>
                <a:srgbClr val="0070C0"/>
              </a:solidFill>
              <a:effectLst>
                <a:outerShdw blurRad="38100" dist="38100" dir="2700000" algn="tl">
                  <a:srgbClr val="000000">
                    <a:alpha val="43137"/>
                  </a:srgbClr>
                </a:outerShdw>
              </a:effectLst>
            </a:endParaRPr>
          </a:p>
        </p:txBody>
      </p:sp>
      <p:sp>
        <p:nvSpPr>
          <p:cNvPr id="7171" name="Text Box 3"/>
          <p:cNvSpPr txBox="1">
            <a:spLocks noChangeArrowheads="1"/>
          </p:cNvSpPr>
          <p:nvPr/>
        </p:nvSpPr>
        <p:spPr bwMode="auto">
          <a:xfrm>
            <a:off x="244124" y="1124744"/>
            <a:ext cx="8713787" cy="4924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spcBef>
                <a:spcPct val="50000"/>
              </a:spcBef>
            </a:pPr>
            <a:r>
              <a:rPr lang="tr-TR" sz="1300" dirty="0" smtClean="0">
                <a:solidFill>
                  <a:srgbClr val="0461A0"/>
                </a:solidFill>
                <a:latin typeface="Calibri" pitchFamily="34" charset="0"/>
              </a:rPr>
              <a:t>Böyle bir durumda P(R = VAR, S = EVET, R = POZİTİF, N = VAR, K = EVET) olasılığının hesaplanması gerektiği anlaşılıyor. Bağıntı içinde yer alan aşağıdaki olasılıklar tek te hesaplanır.</a:t>
            </a:r>
            <a:endParaRPr lang="tr-TR" sz="1300" dirty="0">
              <a:solidFill>
                <a:srgbClr val="0461A0"/>
              </a:solidFill>
              <a:latin typeface="Calibri" pitchFamily="34" charset="0"/>
            </a:endParaRPr>
          </a:p>
        </p:txBody>
      </p:sp>
      <p:pic>
        <p:nvPicPr>
          <p:cNvPr id="25602" name="Picture 2" descr="C:\Users\BELENLI7\Desktop\88.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19812" y="1813005"/>
            <a:ext cx="4360674" cy="2160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sp>
        <p:nvSpPr>
          <p:cNvPr id="6" name="Text Box 3"/>
          <p:cNvSpPr txBox="1">
            <a:spLocks noChangeArrowheads="1"/>
          </p:cNvSpPr>
          <p:nvPr/>
        </p:nvSpPr>
        <p:spPr bwMode="auto">
          <a:xfrm>
            <a:off x="267704" y="4360748"/>
            <a:ext cx="8713787" cy="292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spcBef>
                <a:spcPct val="50000"/>
              </a:spcBef>
            </a:pPr>
            <a:r>
              <a:rPr lang="tr-TR" sz="1300" dirty="0" smtClean="0">
                <a:solidFill>
                  <a:srgbClr val="0461A0"/>
                </a:solidFill>
                <a:latin typeface="Calibri" pitchFamily="34" charset="0"/>
              </a:rPr>
              <a:t>O halde sonuç olarak şu olasılık elde edilir.</a:t>
            </a:r>
            <a:endParaRPr lang="tr-TR" sz="1300" dirty="0">
              <a:solidFill>
                <a:srgbClr val="0461A0"/>
              </a:solidFill>
              <a:latin typeface="Calibri" pitchFamily="34" charset="0"/>
            </a:endParaRPr>
          </a:p>
        </p:txBody>
      </p:sp>
      <p:pic>
        <p:nvPicPr>
          <p:cNvPr id="25603" name="Picture 3" descr="C:\Users\BELENLI7\Desktop\99.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19811" y="5016225"/>
            <a:ext cx="6620591" cy="82949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9015042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179512" y="549275"/>
            <a:ext cx="835342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tr-TR" altLang="zh-CN" sz="2400" dirty="0" smtClean="0">
                <a:solidFill>
                  <a:srgbClr val="0070C0"/>
                </a:solidFill>
                <a:effectLst>
                  <a:outerShdw blurRad="38100" dist="38100" dir="2700000" algn="tl">
                    <a:srgbClr val="000000">
                      <a:alpha val="43137"/>
                    </a:srgbClr>
                  </a:outerShdw>
                </a:effectLst>
              </a:rPr>
              <a:t>Uygulama - 3</a:t>
            </a:r>
            <a:endParaRPr lang="tr-TR" sz="2400" dirty="0">
              <a:solidFill>
                <a:srgbClr val="0070C0"/>
              </a:solidFill>
              <a:effectLst>
                <a:outerShdw blurRad="38100" dist="38100" dir="2700000" algn="tl">
                  <a:srgbClr val="000000">
                    <a:alpha val="43137"/>
                  </a:srgbClr>
                </a:outerShdw>
              </a:effectLst>
            </a:endParaRPr>
          </a:p>
        </p:txBody>
      </p:sp>
      <p:sp>
        <p:nvSpPr>
          <p:cNvPr id="7171" name="Text Box 3"/>
          <p:cNvSpPr txBox="1">
            <a:spLocks noChangeArrowheads="1"/>
          </p:cNvSpPr>
          <p:nvPr/>
        </p:nvSpPr>
        <p:spPr bwMode="auto">
          <a:xfrm>
            <a:off x="244124" y="1124744"/>
            <a:ext cx="8713787" cy="2893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spcBef>
                <a:spcPct val="50000"/>
              </a:spcBef>
            </a:pPr>
            <a:r>
              <a:rPr lang="tr-TR" sz="1300" b="1" dirty="0" smtClean="0">
                <a:solidFill>
                  <a:srgbClr val="0461A0"/>
                </a:solidFill>
                <a:latin typeface="Calibri" pitchFamily="34" charset="0"/>
              </a:rPr>
              <a:t>b) </a:t>
            </a:r>
            <a:r>
              <a:rPr lang="tr-TR" sz="1300" dirty="0" smtClean="0">
                <a:solidFill>
                  <a:srgbClr val="0461A0"/>
                </a:solidFill>
                <a:latin typeface="Calibri" pitchFamily="34" charset="0"/>
              </a:rPr>
              <a:t>Benzer biçimde </a:t>
            </a:r>
            <a:r>
              <a:rPr lang="tr-TR" sz="1300" i="1" dirty="0" err="1" smtClean="0">
                <a:solidFill>
                  <a:srgbClr val="0461A0"/>
                </a:solidFill>
                <a:latin typeface="Calibri" pitchFamily="34" charset="0"/>
              </a:rPr>
              <a:t>Bayes</a:t>
            </a:r>
            <a:r>
              <a:rPr lang="tr-TR" sz="1300" dirty="0" smtClean="0">
                <a:solidFill>
                  <a:srgbClr val="0461A0"/>
                </a:solidFill>
                <a:latin typeface="Calibri" pitchFamily="34" charset="0"/>
              </a:rPr>
              <a:t> ağı kullanılarak RADYASYON, SİGARA, KANSER, RÖNTGEN ve NEFES değişken değerlerinin çeşitli kombinasyonları seçilerek diğer olasılıklar hesaplanabilir.</a:t>
            </a:r>
          </a:p>
          <a:p>
            <a:pPr algn="just" eaLnBrk="1" hangingPunct="1">
              <a:spcBef>
                <a:spcPct val="50000"/>
              </a:spcBef>
            </a:pPr>
            <a:r>
              <a:rPr lang="tr-TR" sz="1300" b="1" dirty="0" smtClean="0">
                <a:solidFill>
                  <a:srgbClr val="0461A0"/>
                </a:solidFill>
                <a:latin typeface="Calibri" pitchFamily="34" charset="0"/>
              </a:rPr>
              <a:t>c) </a:t>
            </a:r>
            <a:r>
              <a:rPr lang="tr-TR" sz="1300" dirty="0" smtClean="0">
                <a:solidFill>
                  <a:srgbClr val="0461A0"/>
                </a:solidFill>
                <a:latin typeface="Calibri" pitchFamily="34" charset="0"/>
              </a:rPr>
              <a:t>Hastanın kanserli olduğu bilindiğine göre bu hastanın sigara içenler arasında yer alıp almadığını öğrenme istiyoruz. Bunun anlamı, kanserli bir hastanın SİGARA niteliğinin hangi sınıfına ait olduğunu ortaya çıkarmaktır. Bunu sağlamak için </a:t>
            </a:r>
          </a:p>
          <a:p>
            <a:pPr algn="just" eaLnBrk="1" hangingPunct="1">
              <a:spcBef>
                <a:spcPct val="50000"/>
              </a:spcBef>
            </a:pPr>
            <a:r>
              <a:rPr lang="tr-TR" sz="1300" dirty="0" smtClean="0">
                <a:solidFill>
                  <a:srgbClr val="0461A0"/>
                </a:solidFill>
                <a:latin typeface="Calibri" pitchFamily="34" charset="0"/>
              </a:rPr>
              <a:t>P(S = EVET | K = EVET) ve P(S = HAYIR | K = EVET) olasılıkları hesaplanır.</a:t>
            </a:r>
          </a:p>
          <a:p>
            <a:pPr algn="just" eaLnBrk="1" hangingPunct="1">
              <a:spcBef>
                <a:spcPct val="50000"/>
              </a:spcBef>
            </a:pPr>
            <a:r>
              <a:rPr lang="tr-TR" sz="1300" dirty="0" smtClean="0">
                <a:solidFill>
                  <a:srgbClr val="0461A0"/>
                </a:solidFill>
                <a:latin typeface="Calibri" pitchFamily="34" charset="0"/>
              </a:rPr>
              <a:t>MAP kuralına göre bu olasılıklardan en büyük olanı seçilir. Söz konusu olasılıkları elde etmek için bazı </a:t>
            </a:r>
            <a:r>
              <a:rPr lang="tr-TR" sz="1300" i="1" dirty="0" smtClean="0">
                <a:solidFill>
                  <a:srgbClr val="0461A0"/>
                </a:solidFill>
                <a:latin typeface="Calibri" pitchFamily="34" charset="0"/>
              </a:rPr>
              <a:t>önsel</a:t>
            </a:r>
            <a:r>
              <a:rPr lang="tr-TR" sz="1300" dirty="0" smtClean="0">
                <a:solidFill>
                  <a:srgbClr val="0461A0"/>
                </a:solidFill>
                <a:latin typeface="Calibri" pitchFamily="34" charset="0"/>
              </a:rPr>
              <a:t> ve </a:t>
            </a:r>
            <a:r>
              <a:rPr lang="tr-TR" sz="1300" i="1" dirty="0" err="1" smtClean="0">
                <a:solidFill>
                  <a:srgbClr val="0461A0"/>
                </a:solidFill>
                <a:latin typeface="Calibri" pitchFamily="34" charset="0"/>
              </a:rPr>
              <a:t>sonrasal</a:t>
            </a:r>
            <a:r>
              <a:rPr lang="tr-TR" sz="1300" dirty="0" smtClean="0">
                <a:solidFill>
                  <a:srgbClr val="0461A0"/>
                </a:solidFill>
                <a:latin typeface="Calibri" pitchFamily="34" charset="0"/>
              </a:rPr>
              <a:t> olasılıkların elde edilmesi söz konusudur.</a:t>
            </a:r>
          </a:p>
          <a:p>
            <a:pPr algn="just" eaLnBrk="1" hangingPunct="1">
              <a:spcBef>
                <a:spcPct val="50000"/>
              </a:spcBef>
            </a:pPr>
            <a:endParaRPr lang="tr-TR" sz="1300" dirty="0" smtClean="0">
              <a:solidFill>
                <a:srgbClr val="0461A0"/>
              </a:solidFill>
              <a:latin typeface="Calibri" pitchFamily="34" charset="0"/>
            </a:endParaRPr>
          </a:p>
          <a:p>
            <a:pPr algn="just" eaLnBrk="1" hangingPunct="1">
              <a:spcBef>
                <a:spcPct val="50000"/>
              </a:spcBef>
            </a:pPr>
            <a:r>
              <a:rPr lang="tr-TR" sz="1300" b="1" dirty="0" smtClean="0">
                <a:solidFill>
                  <a:srgbClr val="0461A0"/>
                </a:solidFill>
                <a:latin typeface="Calibri" pitchFamily="34" charset="0"/>
              </a:rPr>
              <a:t>Önsel Olasılıklar:</a:t>
            </a:r>
          </a:p>
          <a:p>
            <a:pPr algn="just" eaLnBrk="1" hangingPunct="1">
              <a:spcBef>
                <a:spcPct val="50000"/>
              </a:spcBef>
            </a:pPr>
            <a:r>
              <a:rPr lang="tr-TR" sz="1300" i="1" dirty="0" err="1" smtClean="0">
                <a:solidFill>
                  <a:srgbClr val="0461A0"/>
                </a:solidFill>
                <a:latin typeface="Calibri" pitchFamily="34" charset="0"/>
              </a:rPr>
              <a:t>Bayes</a:t>
            </a:r>
            <a:r>
              <a:rPr lang="tr-TR" sz="1300" dirty="0" smtClean="0">
                <a:solidFill>
                  <a:srgbClr val="0461A0"/>
                </a:solidFill>
                <a:latin typeface="Calibri" pitchFamily="34" charset="0"/>
              </a:rPr>
              <a:t> ağı kullanılarak her düğüm için önsel olasılıklar hesaplanabilir. Örneğin P(K=EVET) önsel olasılığı şu şekilde ifade edilebilir:</a:t>
            </a:r>
            <a:endParaRPr lang="tr-TR" sz="1300" dirty="0">
              <a:solidFill>
                <a:srgbClr val="0461A0"/>
              </a:solidFill>
              <a:latin typeface="Calibri" pitchFamily="34" charset="0"/>
            </a:endParaRPr>
          </a:p>
        </p:txBody>
      </p:sp>
      <p:pic>
        <p:nvPicPr>
          <p:cNvPr id="26626" name="Picture 2" descr="C:\Users\BELENLI7\Desktop\00.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23427" y="4404744"/>
            <a:ext cx="7077578" cy="144016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6274335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179512" y="549275"/>
            <a:ext cx="835342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tr-TR" altLang="zh-CN" sz="2400" dirty="0" smtClean="0">
                <a:solidFill>
                  <a:srgbClr val="0070C0"/>
                </a:solidFill>
                <a:effectLst>
                  <a:outerShdw blurRad="38100" dist="38100" dir="2700000" algn="tl">
                    <a:srgbClr val="000000">
                      <a:alpha val="43137"/>
                    </a:srgbClr>
                  </a:outerShdw>
                </a:effectLst>
              </a:rPr>
              <a:t>Uygulama - 3</a:t>
            </a:r>
            <a:endParaRPr lang="tr-TR" sz="2400" dirty="0">
              <a:solidFill>
                <a:srgbClr val="0070C0"/>
              </a:solidFill>
              <a:effectLst>
                <a:outerShdw blurRad="38100" dist="38100" dir="2700000" algn="tl">
                  <a:srgbClr val="000000">
                    <a:alpha val="43137"/>
                  </a:srgbClr>
                </a:outerShdw>
              </a:effectLst>
            </a:endParaRPr>
          </a:p>
        </p:txBody>
      </p:sp>
      <p:sp>
        <p:nvSpPr>
          <p:cNvPr id="7171" name="Text Box 3"/>
          <p:cNvSpPr txBox="1">
            <a:spLocks noChangeArrowheads="1"/>
          </p:cNvSpPr>
          <p:nvPr/>
        </p:nvSpPr>
        <p:spPr bwMode="auto">
          <a:xfrm>
            <a:off x="244124" y="1124744"/>
            <a:ext cx="8713787" cy="4924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spcBef>
                <a:spcPct val="50000"/>
              </a:spcBef>
            </a:pPr>
            <a:r>
              <a:rPr lang="tr-TR" sz="1300" dirty="0" smtClean="0">
                <a:solidFill>
                  <a:srgbClr val="0461A0"/>
                </a:solidFill>
                <a:latin typeface="Calibri" pitchFamily="34" charset="0"/>
              </a:rPr>
              <a:t>Burada RADYASYON ve SİGARA değişkenlerinin birbirinden bağımsız olduğuna dikkat etmek gerekiyor. O halde, bu bağımsızlık özeliğinden yararlanılarak, </a:t>
            </a:r>
            <a:endParaRPr lang="tr-TR" sz="1300" dirty="0">
              <a:solidFill>
                <a:srgbClr val="0461A0"/>
              </a:solidFill>
              <a:latin typeface="Calibri" pitchFamily="34" charset="0"/>
            </a:endParaRPr>
          </a:p>
        </p:txBody>
      </p:sp>
      <p:pic>
        <p:nvPicPr>
          <p:cNvPr id="27650" name="Picture 2" descr="C:\Users\BELENLI7\Desktop\1111.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67545" y="1772817"/>
            <a:ext cx="3816423" cy="45224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sp>
        <p:nvSpPr>
          <p:cNvPr id="6" name="Text Box 3"/>
          <p:cNvSpPr txBox="1">
            <a:spLocks noChangeArrowheads="1"/>
          </p:cNvSpPr>
          <p:nvPr/>
        </p:nvSpPr>
        <p:spPr bwMode="auto">
          <a:xfrm>
            <a:off x="250701" y="2348880"/>
            <a:ext cx="8713787" cy="292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spcBef>
                <a:spcPct val="50000"/>
              </a:spcBef>
            </a:pPr>
            <a:r>
              <a:rPr lang="tr-TR" sz="1300" dirty="0" smtClean="0">
                <a:solidFill>
                  <a:srgbClr val="0461A0"/>
                </a:solidFill>
                <a:latin typeface="Calibri" pitchFamily="34" charset="0"/>
              </a:rPr>
              <a:t>yazılabilir. Bu durumda, </a:t>
            </a:r>
            <a:endParaRPr lang="tr-TR" sz="1300" dirty="0">
              <a:solidFill>
                <a:srgbClr val="0461A0"/>
              </a:solidFill>
              <a:latin typeface="Calibri" pitchFamily="34" charset="0"/>
            </a:endParaRPr>
          </a:p>
        </p:txBody>
      </p:sp>
      <p:pic>
        <p:nvPicPr>
          <p:cNvPr id="27651" name="Picture 3" descr="C:\Users\BELENLI7\Desktop\2222.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67545" y="2780928"/>
            <a:ext cx="4032447" cy="50503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sp>
        <p:nvSpPr>
          <p:cNvPr id="8" name="Text Box 3"/>
          <p:cNvSpPr txBox="1">
            <a:spLocks noChangeArrowheads="1"/>
          </p:cNvSpPr>
          <p:nvPr/>
        </p:nvSpPr>
        <p:spPr bwMode="auto">
          <a:xfrm>
            <a:off x="251520" y="3429000"/>
            <a:ext cx="8713787" cy="292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spcBef>
                <a:spcPct val="50000"/>
              </a:spcBef>
            </a:pPr>
            <a:r>
              <a:rPr lang="tr-TR" sz="1300" dirty="0">
                <a:solidFill>
                  <a:srgbClr val="0461A0"/>
                </a:solidFill>
                <a:latin typeface="Calibri" pitchFamily="34" charset="0"/>
              </a:rPr>
              <a:t>e</a:t>
            </a:r>
            <a:r>
              <a:rPr lang="tr-TR" sz="1300" dirty="0" smtClean="0">
                <a:solidFill>
                  <a:srgbClr val="0461A0"/>
                </a:solidFill>
                <a:latin typeface="Calibri" pitchFamily="34" charset="0"/>
              </a:rPr>
              <a:t>lde edilir. Benzer biçimde aşağıdaki sonuçlar bulunur:</a:t>
            </a:r>
            <a:endParaRPr lang="tr-TR" sz="1300" dirty="0">
              <a:solidFill>
                <a:srgbClr val="0461A0"/>
              </a:solidFill>
              <a:latin typeface="Calibri" pitchFamily="34" charset="0"/>
            </a:endParaRPr>
          </a:p>
        </p:txBody>
      </p:sp>
      <p:pic>
        <p:nvPicPr>
          <p:cNvPr id="27652" name="Picture 4" descr="C:\Users\BELENLI7\Desktop\3333.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67543" y="3831840"/>
            <a:ext cx="3666277" cy="110932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sp>
        <p:nvSpPr>
          <p:cNvPr id="10" name="Text Box 3"/>
          <p:cNvSpPr txBox="1">
            <a:spLocks noChangeArrowheads="1"/>
          </p:cNvSpPr>
          <p:nvPr/>
        </p:nvSpPr>
        <p:spPr bwMode="auto">
          <a:xfrm>
            <a:off x="251520" y="5080828"/>
            <a:ext cx="8713787" cy="292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spcBef>
                <a:spcPct val="50000"/>
              </a:spcBef>
            </a:pPr>
            <a:r>
              <a:rPr lang="tr-TR" sz="1300" dirty="0" smtClean="0">
                <a:solidFill>
                  <a:srgbClr val="0461A0"/>
                </a:solidFill>
                <a:latin typeface="Calibri" pitchFamily="34" charset="0"/>
              </a:rPr>
              <a:t>Bunları P(K = EVET) olasılık hesaplamasında yerine yazılırsa şu sonuç elde edilir. </a:t>
            </a:r>
            <a:endParaRPr lang="tr-TR" sz="1300" dirty="0">
              <a:solidFill>
                <a:srgbClr val="0461A0"/>
              </a:solidFill>
              <a:latin typeface="Calibri" pitchFamily="34" charset="0"/>
            </a:endParaRPr>
          </a:p>
        </p:txBody>
      </p:sp>
      <p:pic>
        <p:nvPicPr>
          <p:cNvPr id="27653" name="Picture 5" descr="C:\Users\BELENLI7\Desktop\4444.jp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467545" y="5517232"/>
            <a:ext cx="4464496" cy="58577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13651251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179512" y="549275"/>
            <a:ext cx="835342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tr-TR" altLang="zh-CN" sz="2400" dirty="0" smtClean="0">
                <a:solidFill>
                  <a:srgbClr val="0070C0"/>
                </a:solidFill>
                <a:effectLst>
                  <a:outerShdw blurRad="38100" dist="38100" dir="2700000" algn="tl">
                    <a:srgbClr val="000000">
                      <a:alpha val="43137"/>
                    </a:srgbClr>
                  </a:outerShdw>
                </a:effectLst>
              </a:rPr>
              <a:t>Uygulama - 3</a:t>
            </a:r>
            <a:endParaRPr lang="tr-TR" sz="2400" dirty="0">
              <a:solidFill>
                <a:srgbClr val="0070C0"/>
              </a:solidFill>
              <a:effectLst>
                <a:outerShdw blurRad="38100" dist="38100" dir="2700000" algn="tl">
                  <a:srgbClr val="000000">
                    <a:alpha val="43137"/>
                  </a:srgbClr>
                </a:outerShdw>
              </a:effectLst>
            </a:endParaRPr>
          </a:p>
        </p:txBody>
      </p:sp>
      <p:sp>
        <p:nvSpPr>
          <p:cNvPr id="7171" name="Text Box 3"/>
          <p:cNvSpPr txBox="1">
            <a:spLocks noChangeArrowheads="1"/>
          </p:cNvSpPr>
          <p:nvPr/>
        </p:nvSpPr>
        <p:spPr bwMode="auto">
          <a:xfrm>
            <a:off x="244124" y="1124744"/>
            <a:ext cx="8713787" cy="792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spcBef>
                <a:spcPct val="50000"/>
              </a:spcBef>
            </a:pPr>
            <a:r>
              <a:rPr lang="tr-TR" sz="1300" b="1" dirty="0" err="1" smtClean="0">
                <a:solidFill>
                  <a:srgbClr val="0461A0"/>
                </a:solidFill>
                <a:latin typeface="Calibri" pitchFamily="34" charset="0"/>
              </a:rPr>
              <a:t>Sonrasal</a:t>
            </a:r>
            <a:r>
              <a:rPr lang="tr-TR" sz="1300" b="1" dirty="0" smtClean="0">
                <a:solidFill>
                  <a:srgbClr val="0461A0"/>
                </a:solidFill>
                <a:latin typeface="Calibri" pitchFamily="34" charset="0"/>
              </a:rPr>
              <a:t> Olasılıklar: </a:t>
            </a:r>
            <a:endParaRPr lang="tr-TR" sz="1300" dirty="0">
              <a:solidFill>
                <a:srgbClr val="0461A0"/>
              </a:solidFill>
              <a:latin typeface="Calibri" pitchFamily="34" charset="0"/>
            </a:endParaRPr>
          </a:p>
          <a:p>
            <a:pPr algn="just" eaLnBrk="1" hangingPunct="1">
              <a:spcBef>
                <a:spcPct val="50000"/>
              </a:spcBef>
            </a:pPr>
            <a:r>
              <a:rPr lang="tr-TR" sz="1300" dirty="0" smtClean="0">
                <a:solidFill>
                  <a:srgbClr val="0461A0"/>
                </a:solidFill>
                <a:latin typeface="Calibri" pitchFamily="34" charset="0"/>
              </a:rPr>
              <a:t>Bu aşamada yukarıda hesaplanan önsel olasılıkları kullanarak P(S = EVET | K = EVET) ve P(S = HAYIR | K = EVET) olasılıklarını elde etmemiz söz konusudur.</a:t>
            </a:r>
            <a:endParaRPr lang="tr-TR" sz="1300" dirty="0">
              <a:solidFill>
                <a:srgbClr val="0461A0"/>
              </a:solidFill>
              <a:latin typeface="Calibri" pitchFamily="34" charset="0"/>
            </a:endParaRPr>
          </a:p>
        </p:txBody>
      </p:sp>
      <p:pic>
        <p:nvPicPr>
          <p:cNvPr id="28674" name="Picture 2" descr="C:\Users\BELENLI7\Desktop\5555.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67543" y="2060848"/>
            <a:ext cx="4070663" cy="65233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sp>
        <p:nvSpPr>
          <p:cNvPr id="12" name="Text Box 3"/>
          <p:cNvSpPr txBox="1">
            <a:spLocks noChangeArrowheads="1"/>
          </p:cNvSpPr>
          <p:nvPr/>
        </p:nvSpPr>
        <p:spPr bwMode="auto">
          <a:xfrm>
            <a:off x="275796" y="2852936"/>
            <a:ext cx="8713787" cy="292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spcBef>
                <a:spcPct val="50000"/>
              </a:spcBef>
            </a:pPr>
            <a:r>
              <a:rPr lang="tr-TR" sz="1300" dirty="0" smtClean="0">
                <a:solidFill>
                  <a:srgbClr val="0461A0"/>
                </a:solidFill>
                <a:latin typeface="Calibri" pitchFamily="34" charset="0"/>
              </a:rPr>
              <a:t>Öncelikle P(S = EVET, K = EVET) olasılığını hesaplamak gerekiyor.</a:t>
            </a:r>
            <a:endParaRPr lang="tr-TR" sz="1300" dirty="0">
              <a:solidFill>
                <a:srgbClr val="0461A0"/>
              </a:solidFill>
              <a:latin typeface="Calibri" pitchFamily="34" charset="0"/>
            </a:endParaRPr>
          </a:p>
        </p:txBody>
      </p:sp>
      <p:pic>
        <p:nvPicPr>
          <p:cNvPr id="28675" name="Picture 3" descr="C:\Users\BELENLI7\Desktop\6666.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67543" y="3284984"/>
            <a:ext cx="4644248" cy="71330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sp>
        <p:nvSpPr>
          <p:cNvPr id="14" name="Text Box 3"/>
          <p:cNvSpPr txBox="1">
            <a:spLocks noChangeArrowheads="1"/>
          </p:cNvSpPr>
          <p:nvPr/>
        </p:nvSpPr>
        <p:spPr bwMode="auto">
          <a:xfrm>
            <a:off x="275796" y="4140988"/>
            <a:ext cx="8713787" cy="292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spcBef>
                <a:spcPct val="50000"/>
              </a:spcBef>
            </a:pPr>
            <a:r>
              <a:rPr lang="tr-TR" sz="1300" dirty="0">
                <a:solidFill>
                  <a:srgbClr val="0461A0"/>
                </a:solidFill>
                <a:latin typeface="Calibri" pitchFamily="34" charset="0"/>
              </a:rPr>
              <a:t>o</a:t>
            </a:r>
            <a:r>
              <a:rPr lang="tr-TR" sz="1300" dirty="0" smtClean="0">
                <a:solidFill>
                  <a:srgbClr val="0461A0"/>
                </a:solidFill>
                <a:latin typeface="Calibri" pitchFamily="34" charset="0"/>
              </a:rPr>
              <a:t>lduğundan, </a:t>
            </a:r>
            <a:r>
              <a:rPr lang="tr-TR" sz="1300" i="1" dirty="0" err="1" smtClean="0">
                <a:solidFill>
                  <a:srgbClr val="0461A0"/>
                </a:solidFill>
                <a:latin typeface="Calibri" pitchFamily="34" charset="0"/>
              </a:rPr>
              <a:t>Bayes</a:t>
            </a:r>
            <a:r>
              <a:rPr lang="tr-TR" sz="1300" dirty="0" smtClean="0">
                <a:solidFill>
                  <a:srgbClr val="0461A0"/>
                </a:solidFill>
                <a:latin typeface="Calibri" pitchFamily="34" charset="0"/>
              </a:rPr>
              <a:t> ağı üzerindeki olasılıkları kullanarak aşağıdaki hesaplamaları yapmak gerekiyor.</a:t>
            </a:r>
            <a:endParaRPr lang="tr-TR" sz="1300" dirty="0">
              <a:solidFill>
                <a:srgbClr val="0461A0"/>
              </a:solidFill>
              <a:latin typeface="Calibri" pitchFamily="34" charset="0"/>
            </a:endParaRPr>
          </a:p>
        </p:txBody>
      </p:sp>
      <p:pic>
        <p:nvPicPr>
          <p:cNvPr id="28676" name="Picture 4" descr="C:\Users\BELENLI7\Desktop\7777.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67542" y="4581128"/>
            <a:ext cx="4684553" cy="151216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32325552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179512" y="549275"/>
            <a:ext cx="835342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tr-TR" altLang="zh-CN" sz="2400" dirty="0" smtClean="0">
                <a:solidFill>
                  <a:srgbClr val="0070C0"/>
                </a:solidFill>
                <a:effectLst>
                  <a:outerShdw blurRad="38100" dist="38100" dir="2700000" algn="tl">
                    <a:srgbClr val="000000">
                      <a:alpha val="43137"/>
                    </a:srgbClr>
                  </a:outerShdw>
                </a:effectLst>
              </a:rPr>
              <a:t>Uygulama - 3</a:t>
            </a:r>
            <a:endParaRPr lang="tr-TR" sz="2400" dirty="0">
              <a:solidFill>
                <a:srgbClr val="0070C0"/>
              </a:solidFill>
              <a:effectLst>
                <a:outerShdw blurRad="38100" dist="38100" dir="2700000" algn="tl">
                  <a:srgbClr val="000000">
                    <a:alpha val="43137"/>
                  </a:srgbClr>
                </a:outerShdw>
              </a:effectLst>
            </a:endParaRPr>
          </a:p>
        </p:txBody>
      </p:sp>
      <p:sp>
        <p:nvSpPr>
          <p:cNvPr id="7171" name="Text Box 3"/>
          <p:cNvSpPr txBox="1">
            <a:spLocks noChangeArrowheads="1"/>
          </p:cNvSpPr>
          <p:nvPr/>
        </p:nvSpPr>
        <p:spPr bwMode="auto">
          <a:xfrm>
            <a:off x="244124" y="1124744"/>
            <a:ext cx="8713787" cy="292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spcBef>
                <a:spcPct val="50000"/>
              </a:spcBef>
            </a:pPr>
            <a:r>
              <a:rPr lang="tr-TR" sz="1300" dirty="0" smtClean="0">
                <a:solidFill>
                  <a:srgbClr val="0461A0"/>
                </a:solidFill>
                <a:latin typeface="Calibri" pitchFamily="34" charset="0"/>
              </a:rPr>
              <a:t>Önceki slayttan şu değerler elde edilir.</a:t>
            </a:r>
            <a:endParaRPr lang="tr-TR" sz="1300" dirty="0">
              <a:solidFill>
                <a:srgbClr val="0461A0"/>
              </a:solidFill>
              <a:latin typeface="Calibri" pitchFamily="34" charset="0"/>
            </a:endParaRPr>
          </a:p>
        </p:txBody>
      </p:sp>
      <p:sp>
        <p:nvSpPr>
          <p:cNvPr id="12" name="Text Box 3"/>
          <p:cNvSpPr txBox="1">
            <a:spLocks noChangeArrowheads="1"/>
          </p:cNvSpPr>
          <p:nvPr/>
        </p:nvSpPr>
        <p:spPr bwMode="auto">
          <a:xfrm>
            <a:off x="275796" y="2204864"/>
            <a:ext cx="8713787" cy="292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spcBef>
                <a:spcPct val="50000"/>
              </a:spcBef>
            </a:pPr>
            <a:r>
              <a:rPr lang="tr-TR" sz="1300" dirty="0" smtClean="0">
                <a:solidFill>
                  <a:srgbClr val="0461A0"/>
                </a:solidFill>
                <a:latin typeface="Calibri" pitchFamily="34" charset="0"/>
              </a:rPr>
              <a:t>Böylece,</a:t>
            </a:r>
            <a:endParaRPr lang="tr-TR" sz="1300" dirty="0">
              <a:solidFill>
                <a:srgbClr val="0461A0"/>
              </a:solidFill>
              <a:latin typeface="Calibri" pitchFamily="34" charset="0"/>
            </a:endParaRPr>
          </a:p>
        </p:txBody>
      </p:sp>
      <p:sp>
        <p:nvSpPr>
          <p:cNvPr id="14" name="Text Box 3"/>
          <p:cNvSpPr txBox="1">
            <a:spLocks noChangeArrowheads="1"/>
          </p:cNvSpPr>
          <p:nvPr/>
        </p:nvSpPr>
        <p:spPr bwMode="auto">
          <a:xfrm>
            <a:off x="275796" y="3717032"/>
            <a:ext cx="8713787" cy="4924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spcBef>
                <a:spcPct val="50000"/>
              </a:spcBef>
            </a:pPr>
            <a:r>
              <a:rPr lang="tr-TR" sz="1300" dirty="0">
                <a:solidFill>
                  <a:srgbClr val="0461A0"/>
                </a:solidFill>
                <a:latin typeface="Calibri" pitchFamily="34" charset="0"/>
              </a:rPr>
              <a:t>H</a:t>
            </a:r>
            <a:r>
              <a:rPr lang="tr-TR" sz="1300" dirty="0" smtClean="0">
                <a:solidFill>
                  <a:srgbClr val="0461A0"/>
                </a:solidFill>
                <a:latin typeface="Calibri" pitchFamily="34" charset="0"/>
              </a:rPr>
              <a:t>esaplanır. Benzer biçimde P(R = VAR, S = EVET) = 0.10(0.40) = 0.04 olasılığı bulunur. SİGARA değişkeni için iki sınıf var olduğuna göre bu olasılığın,</a:t>
            </a:r>
            <a:endParaRPr lang="tr-TR" sz="1300" dirty="0">
              <a:solidFill>
                <a:srgbClr val="0461A0"/>
              </a:solidFill>
              <a:latin typeface="Calibri" pitchFamily="34" charset="0"/>
            </a:endParaRPr>
          </a:p>
        </p:txBody>
      </p:sp>
      <p:pic>
        <p:nvPicPr>
          <p:cNvPr id="29699" name="Picture 3" descr="C:\Users\BELENLI7\Desktop\8888.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95535" y="1522468"/>
            <a:ext cx="3912227" cy="53837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pic>
        <p:nvPicPr>
          <p:cNvPr id="29700" name="Picture 4" descr="C:\Users\BELENLI7\Desktop\9999.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00355" y="2596132"/>
            <a:ext cx="3672656" cy="97211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pic>
        <p:nvPicPr>
          <p:cNvPr id="29701" name="Picture 5" descr="C:\Users\BELENLI7\Desktop\0000.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84171" y="4357012"/>
            <a:ext cx="4547869" cy="62005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sp>
        <p:nvSpPr>
          <p:cNvPr id="13" name="Text Box 3"/>
          <p:cNvSpPr txBox="1">
            <a:spLocks noChangeArrowheads="1"/>
          </p:cNvSpPr>
          <p:nvPr/>
        </p:nvSpPr>
        <p:spPr bwMode="auto">
          <a:xfrm>
            <a:off x="274157" y="5085184"/>
            <a:ext cx="8713787" cy="292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spcBef>
                <a:spcPct val="50000"/>
              </a:spcBef>
            </a:pPr>
            <a:r>
              <a:rPr lang="tr-TR" sz="1300" dirty="0" smtClean="0">
                <a:solidFill>
                  <a:srgbClr val="0461A0"/>
                </a:solidFill>
                <a:latin typeface="Calibri" pitchFamily="34" charset="0"/>
              </a:rPr>
              <a:t>Olması beklenir. Ancak biz hesaplamaları tek te yaparak aynı sonucu görmek istiyoruz.</a:t>
            </a:r>
            <a:endParaRPr lang="tr-TR" sz="1300" dirty="0">
              <a:solidFill>
                <a:srgbClr val="0461A0"/>
              </a:solidFill>
              <a:latin typeface="Calibri" pitchFamily="34" charset="0"/>
            </a:endParaRPr>
          </a:p>
        </p:txBody>
      </p:sp>
      <p:pic>
        <p:nvPicPr>
          <p:cNvPr id="29702" name="Picture 6" descr="C:\Users\BELENLI7\Desktop\q.pn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84171" y="5501049"/>
            <a:ext cx="4248518" cy="62864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4954086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179512" y="549275"/>
            <a:ext cx="835342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tr-TR" altLang="zh-CN" sz="2400" dirty="0" smtClean="0">
                <a:solidFill>
                  <a:srgbClr val="0070C0"/>
                </a:solidFill>
                <a:effectLst>
                  <a:outerShdw blurRad="38100" dist="38100" dir="2700000" algn="tl">
                    <a:srgbClr val="000000">
                      <a:alpha val="43137"/>
                    </a:srgbClr>
                  </a:outerShdw>
                </a:effectLst>
              </a:rPr>
              <a:t>Uygulama - 3</a:t>
            </a:r>
            <a:endParaRPr lang="tr-TR" sz="2400" dirty="0">
              <a:solidFill>
                <a:srgbClr val="0070C0"/>
              </a:solidFill>
              <a:effectLst>
                <a:outerShdw blurRad="38100" dist="38100" dir="2700000" algn="tl">
                  <a:srgbClr val="000000">
                    <a:alpha val="43137"/>
                  </a:srgbClr>
                </a:outerShdw>
              </a:effectLst>
            </a:endParaRPr>
          </a:p>
        </p:txBody>
      </p:sp>
      <p:sp>
        <p:nvSpPr>
          <p:cNvPr id="7171" name="Text Box 3"/>
          <p:cNvSpPr txBox="1">
            <a:spLocks noChangeArrowheads="1"/>
          </p:cNvSpPr>
          <p:nvPr/>
        </p:nvSpPr>
        <p:spPr bwMode="auto">
          <a:xfrm>
            <a:off x="244124" y="1124744"/>
            <a:ext cx="8713787" cy="292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spcBef>
                <a:spcPct val="50000"/>
              </a:spcBef>
            </a:pPr>
            <a:r>
              <a:rPr lang="tr-TR" sz="1300" dirty="0" smtClean="0">
                <a:solidFill>
                  <a:srgbClr val="0461A0"/>
                </a:solidFill>
                <a:latin typeface="Calibri" pitchFamily="34" charset="0"/>
              </a:rPr>
              <a:t>Bağıntıda yer alan P(S = HAYIR, K = EVET) olasılığı şu şekilde hesaplanabilir:</a:t>
            </a:r>
            <a:endParaRPr lang="tr-TR" sz="1300" dirty="0">
              <a:solidFill>
                <a:srgbClr val="0461A0"/>
              </a:solidFill>
              <a:latin typeface="Calibri" pitchFamily="34" charset="0"/>
            </a:endParaRPr>
          </a:p>
        </p:txBody>
      </p:sp>
      <p:sp>
        <p:nvSpPr>
          <p:cNvPr id="12" name="Text Box 3"/>
          <p:cNvSpPr txBox="1">
            <a:spLocks noChangeArrowheads="1"/>
          </p:cNvSpPr>
          <p:nvPr/>
        </p:nvSpPr>
        <p:spPr bwMode="auto">
          <a:xfrm>
            <a:off x="275796" y="2384984"/>
            <a:ext cx="8713787" cy="292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spcBef>
                <a:spcPct val="50000"/>
              </a:spcBef>
            </a:pPr>
            <a:r>
              <a:rPr lang="tr-TR" sz="1300" dirty="0" smtClean="0">
                <a:solidFill>
                  <a:srgbClr val="0461A0"/>
                </a:solidFill>
                <a:latin typeface="Calibri" pitchFamily="34" charset="0"/>
              </a:rPr>
              <a:t>Burada yer alan olasılıklar şu şekilde hesaplanır:</a:t>
            </a:r>
            <a:endParaRPr lang="tr-TR" sz="1300" dirty="0">
              <a:solidFill>
                <a:srgbClr val="0461A0"/>
              </a:solidFill>
              <a:latin typeface="Calibri" pitchFamily="34" charset="0"/>
            </a:endParaRPr>
          </a:p>
        </p:txBody>
      </p:sp>
      <p:sp>
        <p:nvSpPr>
          <p:cNvPr id="14" name="Text Box 3"/>
          <p:cNvSpPr txBox="1">
            <a:spLocks noChangeArrowheads="1"/>
          </p:cNvSpPr>
          <p:nvPr/>
        </p:nvSpPr>
        <p:spPr bwMode="auto">
          <a:xfrm>
            <a:off x="275796" y="4725144"/>
            <a:ext cx="8713787" cy="292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spcBef>
                <a:spcPct val="50000"/>
              </a:spcBef>
            </a:pPr>
            <a:r>
              <a:rPr lang="tr-TR" sz="1300" dirty="0" smtClean="0">
                <a:solidFill>
                  <a:srgbClr val="0461A0"/>
                </a:solidFill>
                <a:latin typeface="Calibri" pitchFamily="34" charset="0"/>
              </a:rPr>
              <a:t>O halde,</a:t>
            </a:r>
            <a:endParaRPr lang="tr-TR" sz="1300" dirty="0">
              <a:solidFill>
                <a:srgbClr val="0461A0"/>
              </a:solidFill>
              <a:latin typeface="Calibri" pitchFamily="34" charset="0"/>
            </a:endParaRPr>
          </a:p>
        </p:txBody>
      </p:sp>
      <p:sp>
        <p:nvSpPr>
          <p:cNvPr id="13" name="Text Box 3"/>
          <p:cNvSpPr txBox="1">
            <a:spLocks noChangeArrowheads="1"/>
          </p:cNvSpPr>
          <p:nvPr/>
        </p:nvSpPr>
        <p:spPr bwMode="auto">
          <a:xfrm>
            <a:off x="274157" y="5877272"/>
            <a:ext cx="8713787" cy="292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spcBef>
                <a:spcPct val="50000"/>
              </a:spcBef>
            </a:pPr>
            <a:r>
              <a:rPr lang="tr-TR" sz="1300" dirty="0" smtClean="0">
                <a:solidFill>
                  <a:srgbClr val="0461A0"/>
                </a:solidFill>
                <a:latin typeface="Calibri" pitchFamily="34" charset="0"/>
              </a:rPr>
              <a:t>elde edilir.</a:t>
            </a:r>
            <a:endParaRPr lang="tr-TR" sz="1300" dirty="0">
              <a:solidFill>
                <a:srgbClr val="0461A0"/>
              </a:solidFill>
              <a:latin typeface="Calibri" pitchFamily="34" charset="0"/>
            </a:endParaRPr>
          </a:p>
        </p:txBody>
      </p:sp>
      <p:pic>
        <p:nvPicPr>
          <p:cNvPr id="30722" name="Picture 2" descr="C:\Users\BELENLI7\Desktop\w.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35996" y="1558050"/>
            <a:ext cx="4726978" cy="66299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pic>
        <p:nvPicPr>
          <p:cNvPr id="30723" name="Picture 3" descr="C:\Users\BELENLI7\Desktop\e.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35995" y="2861028"/>
            <a:ext cx="5103621" cy="169467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pic>
        <p:nvPicPr>
          <p:cNvPr id="30724" name="Picture 4" descr="C:\Users\BELENLI7\Desktop\r.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35995" y="5229200"/>
            <a:ext cx="3818252" cy="43204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7918969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179512" y="549275"/>
            <a:ext cx="835342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tr-TR" altLang="zh-CN" sz="2400" dirty="0" smtClean="0">
                <a:solidFill>
                  <a:srgbClr val="0070C0"/>
                </a:solidFill>
                <a:effectLst>
                  <a:outerShdw blurRad="38100" dist="38100" dir="2700000" algn="tl">
                    <a:srgbClr val="000000">
                      <a:alpha val="43137"/>
                    </a:srgbClr>
                  </a:outerShdw>
                </a:effectLst>
              </a:rPr>
              <a:t>Uygulama - 3</a:t>
            </a:r>
            <a:endParaRPr lang="tr-TR" sz="2400" dirty="0">
              <a:solidFill>
                <a:srgbClr val="0070C0"/>
              </a:solidFill>
              <a:effectLst>
                <a:outerShdw blurRad="38100" dist="38100" dir="2700000" algn="tl">
                  <a:srgbClr val="000000">
                    <a:alpha val="43137"/>
                  </a:srgbClr>
                </a:outerShdw>
              </a:effectLst>
            </a:endParaRPr>
          </a:p>
        </p:txBody>
      </p:sp>
      <p:sp>
        <p:nvSpPr>
          <p:cNvPr id="7171" name="Text Box 3"/>
          <p:cNvSpPr txBox="1">
            <a:spLocks noChangeArrowheads="1"/>
          </p:cNvSpPr>
          <p:nvPr/>
        </p:nvSpPr>
        <p:spPr bwMode="auto">
          <a:xfrm>
            <a:off x="244124" y="1124744"/>
            <a:ext cx="8713787" cy="292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spcBef>
                <a:spcPct val="50000"/>
              </a:spcBef>
            </a:pPr>
            <a:r>
              <a:rPr lang="tr-TR" sz="1300" dirty="0" smtClean="0">
                <a:solidFill>
                  <a:srgbClr val="0461A0"/>
                </a:solidFill>
                <a:latin typeface="Calibri" pitchFamily="34" charset="0"/>
              </a:rPr>
              <a:t>Bu ifadeden yararlanılarak değere ulaşılır.</a:t>
            </a:r>
            <a:endParaRPr lang="tr-TR" sz="1300" dirty="0">
              <a:solidFill>
                <a:srgbClr val="0461A0"/>
              </a:solidFill>
              <a:latin typeface="Calibri" pitchFamily="34" charset="0"/>
            </a:endParaRPr>
          </a:p>
        </p:txBody>
      </p:sp>
      <p:sp>
        <p:nvSpPr>
          <p:cNvPr id="12" name="Text Box 3"/>
          <p:cNvSpPr txBox="1">
            <a:spLocks noChangeArrowheads="1"/>
          </p:cNvSpPr>
          <p:nvPr/>
        </p:nvSpPr>
        <p:spPr bwMode="auto">
          <a:xfrm>
            <a:off x="275796" y="3321087"/>
            <a:ext cx="8713787" cy="292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spcBef>
                <a:spcPct val="50000"/>
              </a:spcBef>
            </a:pPr>
            <a:r>
              <a:rPr lang="tr-TR" sz="1300" dirty="0" smtClean="0">
                <a:solidFill>
                  <a:srgbClr val="0461A0"/>
                </a:solidFill>
                <a:latin typeface="Calibri" pitchFamily="34" charset="0"/>
              </a:rPr>
              <a:t>Sonuç olarak MAP kuralına göre,</a:t>
            </a:r>
            <a:endParaRPr lang="tr-TR" sz="1300" dirty="0">
              <a:solidFill>
                <a:srgbClr val="0461A0"/>
              </a:solidFill>
              <a:latin typeface="Calibri" pitchFamily="34" charset="0"/>
            </a:endParaRPr>
          </a:p>
        </p:txBody>
      </p:sp>
      <p:sp>
        <p:nvSpPr>
          <p:cNvPr id="14" name="Text Box 3"/>
          <p:cNvSpPr txBox="1">
            <a:spLocks noChangeArrowheads="1"/>
          </p:cNvSpPr>
          <p:nvPr/>
        </p:nvSpPr>
        <p:spPr bwMode="auto">
          <a:xfrm>
            <a:off x="275796" y="4765603"/>
            <a:ext cx="8713787" cy="292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spcBef>
                <a:spcPct val="50000"/>
              </a:spcBef>
            </a:pPr>
            <a:r>
              <a:rPr lang="tr-TR" sz="1300" dirty="0" smtClean="0">
                <a:solidFill>
                  <a:srgbClr val="0461A0"/>
                </a:solidFill>
                <a:latin typeface="Calibri" pitchFamily="34" charset="0"/>
              </a:rPr>
              <a:t>elde edilir. O halde SİGARA = EVET sınıfının seçildiği anlaşılıyor.</a:t>
            </a:r>
            <a:endParaRPr lang="tr-TR" sz="1300" dirty="0">
              <a:solidFill>
                <a:srgbClr val="0461A0"/>
              </a:solidFill>
              <a:latin typeface="Calibri" pitchFamily="34" charset="0"/>
            </a:endParaRPr>
          </a:p>
        </p:txBody>
      </p:sp>
      <p:pic>
        <p:nvPicPr>
          <p:cNvPr id="31746" name="Picture 2" descr="C:\Users\BELENLI7\Desktop\t.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27903" y="1597252"/>
            <a:ext cx="5680360" cy="151216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pic>
        <p:nvPicPr>
          <p:cNvPr id="31747" name="Picture 3" descr="C:\Users\BELENLI7\Desktop\y.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27902" y="3808321"/>
            <a:ext cx="4936186" cy="6761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8615685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5"/>
          <p:cNvSpPr txBox="1">
            <a:spLocks noChangeArrowheads="1"/>
          </p:cNvSpPr>
          <p:nvPr/>
        </p:nvSpPr>
        <p:spPr bwMode="auto">
          <a:xfrm>
            <a:off x="250826" y="549275"/>
            <a:ext cx="849788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tr-TR" altLang="zh-CN" sz="2400" dirty="0">
                <a:solidFill>
                  <a:srgbClr val="0070C0"/>
                </a:solidFill>
                <a:effectLst>
                  <a:outerShdw blurRad="38100" dist="38100" dir="2700000" algn="tl">
                    <a:srgbClr val="000000">
                      <a:alpha val="43137"/>
                    </a:srgbClr>
                  </a:outerShdw>
                </a:effectLst>
              </a:rPr>
              <a:t>8.1. Koşullu Olasılık</a:t>
            </a:r>
            <a:endParaRPr lang="tr-TR" sz="2400" dirty="0">
              <a:solidFill>
                <a:srgbClr val="0070C0"/>
              </a:solidFill>
              <a:effectLst>
                <a:outerShdw blurRad="38100" dist="38100" dir="2700000" algn="tl">
                  <a:srgbClr val="000000">
                    <a:alpha val="43137"/>
                  </a:srgbClr>
                </a:outerShdw>
              </a:effectLst>
            </a:endParaRPr>
          </a:p>
        </p:txBody>
      </p:sp>
      <p:sp>
        <p:nvSpPr>
          <p:cNvPr id="4099" name="Text Box 6"/>
          <p:cNvSpPr txBox="1">
            <a:spLocks noChangeArrowheads="1"/>
          </p:cNvSpPr>
          <p:nvPr/>
        </p:nvSpPr>
        <p:spPr bwMode="auto">
          <a:xfrm>
            <a:off x="250825" y="1052513"/>
            <a:ext cx="8713788"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spcBef>
                <a:spcPct val="50000"/>
              </a:spcBef>
            </a:pPr>
            <a:r>
              <a:rPr lang="tr-TR" sz="2000" dirty="0" smtClean="0">
                <a:solidFill>
                  <a:srgbClr val="0461A0"/>
                </a:solidFill>
                <a:latin typeface="Calibri" pitchFamily="34" charset="0"/>
              </a:rPr>
              <a:t>O halde A ve B gibi iki olayın birbiri ardına gerçekleşme olasılığı, iki olaya ait olasılıkların çarpımına eşittir.</a:t>
            </a:r>
          </a:p>
        </p:txBody>
      </p:sp>
      <p:sp>
        <p:nvSpPr>
          <p:cNvPr id="5" name="Text Box 6"/>
          <p:cNvSpPr txBox="1">
            <a:spLocks noChangeArrowheads="1"/>
          </p:cNvSpPr>
          <p:nvPr/>
        </p:nvSpPr>
        <p:spPr bwMode="auto">
          <a:xfrm>
            <a:off x="3995936" y="2132856"/>
            <a:ext cx="216024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spcBef>
                <a:spcPct val="50000"/>
              </a:spcBef>
            </a:pPr>
            <a:r>
              <a:rPr lang="tr-TR" sz="2000" dirty="0">
                <a:solidFill>
                  <a:srgbClr val="0461A0"/>
                </a:solidFill>
                <a:latin typeface="Calibri" pitchFamily="34" charset="0"/>
              </a:rPr>
              <a:t>y</a:t>
            </a:r>
            <a:r>
              <a:rPr lang="tr-TR" sz="2000" dirty="0" smtClean="0">
                <a:solidFill>
                  <a:srgbClr val="0461A0"/>
                </a:solidFill>
                <a:latin typeface="Calibri" pitchFamily="34" charset="0"/>
              </a:rPr>
              <a:t>azılabildiğinden,</a:t>
            </a:r>
          </a:p>
        </p:txBody>
      </p:sp>
      <p:sp>
        <p:nvSpPr>
          <p:cNvPr id="7" name="Text Box 6"/>
          <p:cNvSpPr txBox="1">
            <a:spLocks noChangeArrowheads="1"/>
          </p:cNvSpPr>
          <p:nvPr/>
        </p:nvSpPr>
        <p:spPr bwMode="auto">
          <a:xfrm>
            <a:off x="290340" y="4293096"/>
            <a:ext cx="8713788" cy="3570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lnSpc>
                <a:spcPct val="10000"/>
              </a:lnSpc>
              <a:spcBef>
                <a:spcPct val="50000"/>
              </a:spcBef>
            </a:pPr>
            <a:endParaRPr lang="tr-TR" sz="1300" dirty="0" smtClean="0">
              <a:solidFill>
                <a:srgbClr val="0461A0"/>
              </a:solidFill>
              <a:latin typeface="Calibri" pitchFamily="34" charset="0"/>
            </a:endParaRPr>
          </a:p>
          <a:p>
            <a:pPr algn="just" eaLnBrk="1" hangingPunct="1">
              <a:lnSpc>
                <a:spcPct val="10000"/>
              </a:lnSpc>
              <a:spcBef>
                <a:spcPct val="50000"/>
              </a:spcBef>
            </a:pPr>
            <a:r>
              <a:rPr lang="tr-TR" sz="2000" dirty="0" smtClean="0">
                <a:solidFill>
                  <a:srgbClr val="0461A0"/>
                </a:solidFill>
                <a:latin typeface="Calibri" pitchFamily="34" charset="0"/>
              </a:rPr>
              <a:t>biçiminde ifade edilebilir. Bu bağıntı yerine yazılırsa;</a:t>
            </a:r>
            <a:endParaRPr lang="tr-TR" sz="2000" dirty="0">
              <a:solidFill>
                <a:srgbClr val="0461A0"/>
              </a:solidFill>
              <a:latin typeface="Calibri" pitchFamily="34" charset="0"/>
            </a:endParaRPr>
          </a:p>
        </p:txBody>
      </p:sp>
      <p:pic>
        <p:nvPicPr>
          <p:cNvPr id="4102" name="Picture 6" descr="C:\Users\BELENLI7\Desktop\ff.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95536" y="1844824"/>
            <a:ext cx="3240000" cy="115185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pic>
        <p:nvPicPr>
          <p:cNvPr id="4103" name="Picture 7" descr="C:\Users\BELENLI7\Desktop\dd.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95536" y="3284984"/>
            <a:ext cx="3671638" cy="79208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sp>
        <p:nvSpPr>
          <p:cNvPr id="10" name="Text Box 6"/>
          <p:cNvSpPr txBox="1">
            <a:spLocks noChangeArrowheads="1"/>
          </p:cNvSpPr>
          <p:nvPr/>
        </p:nvSpPr>
        <p:spPr bwMode="auto">
          <a:xfrm>
            <a:off x="322708" y="5901548"/>
            <a:ext cx="8713788" cy="3570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lnSpc>
                <a:spcPct val="10000"/>
              </a:lnSpc>
              <a:spcBef>
                <a:spcPct val="50000"/>
              </a:spcBef>
            </a:pPr>
            <a:endParaRPr lang="tr-TR" sz="1300" dirty="0">
              <a:solidFill>
                <a:srgbClr val="0461A0"/>
              </a:solidFill>
              <a:latin typeface="Calibri" pitchFamily="34" charset="0"/>
            </a:endParaRPr>
          </a:p>
          <a:p>
            <a:pPr algn="just" eaLnBrk="1" hangingPunct="1">
              <a:lnSpc>
                <a:spcPct val="10000"/>
              </a:lnSpc>
              <a:spcBef>
                <a:spcPct val="50000"/>
              </a:spcBef>
            </a:pPr>
            <a:r>
              <a:rPr lang="tr-TR" sz="2000" dirty="0" smtClean="0">
                <a:solidFill>
                  <a:srgbClr val="0461A0"/>
                </a:solidFill>
                <a:latin typeface="Calibri" pitchFamily="34" charset="0"/>
              </a:rPr>
              <a:t>elde edilir.</a:t>
            </a:r>
            <a:endParaRPr lang="tr-TR" sz="2000" dirty="0">
              <a:solidFill>
                <a:srgbClr val="0461A0"/>
              </a:solidFill>
              <a:latin typeface="Calibri" pitchFamily="34" charset="0"/>
            </a:endParaRPr>
          </a:p>
        </p:txBody>
      </p:sp>
      <p:pic>
        <p:nvPicPr>
          <p:cNvPr id="4104" name="Picture 8" descr="C:\Users\BELENLI7\Desktop\bb.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57504" y="4741328"/>
            <a:ext cx="3240000" cy="96514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179512" y="549275"/>
            <a:ext cx="835342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tr-TR" sz="2400" dirty="0" smtClean="0">
                <a:solidFill>
                  <a:srgbClr val="0070C0"/>
                </a:solidFill>
                <a:effectLst>
                  <a:outerShdw blurRad="38100" dist="38100" dir="2700000" algn="tl">
                    <a:srgbClr val="000000">
                      <a:alpha val="43137"/>
                    </a:srgbClr>
                  </a:outerShdw>
                </a:effectLst>
              </a:rPr>
              <a:t>ÖZET</a:t>
            </a:r>
            <a:endParaRPr lang="tr-TR" sz="2400" dirty="0">
              <a:solidFill>
                <a:srgbClr val="0070C0"/>
              </a:solidFill>
              <a:effectLst>
                <a:outerShdw blurRad="38100" dist="38100" dir="2700000" algn="tl">
                  <a:srgbClr val="000000">
                    <a:alpha val="43137"/>
                  </a:srgbClr>
                </a:outerShdw>
              </a:effectLst>
            </a:endParaRPr>
          </a:p>
        </p:txBody>
      </p:sp>
      <p:sp>
        <p:nvSpPr>
          <p:cNvPr id="7171" name="Text Box 3"/>
          <p:cNvSpPr txBox="1">
            <a:spLocks noChangeArrowheads="1"/>
          </p:cNvSpPr>
          <p:nvPr/>
        </p:nvSpPr>
        <p:spPr bwMode="auto">
          <a:xfrm>
            <a:off x="244124" y="1124744"/>
            <a:ext cx="8713787" cy="4924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spcBef>
                <a:spcPct val="50000"/>
              </a:spcBef>
            </a:pPr>
            <a:r>
              <a:rPr lang="tr-TR" sz="1300" dirty="0" smtClean="0">
                <a:solidFill>
                  <a:srgbClr val="0461A0"/>
                </a:solidFill>
                <a:latin typeface="Calibri" pitchFamily="34" charset="0"/>
              </a:rPr>
              <a:t>Sınıflandırma işinde istatistiksel teknikler de kullanılmaktadır. Bunlardan birisi de </a:t>
            </a:r>
            <a:r>
              <a:rPr lang="tr-TR" sz="1300" i="1" dirty="0" err="1" smtClean="0">
                <a:solidFill>
                  <a:srgbClr val="0461A0"/>
                </a:solidFill>
                <a:latin typeface="Calibri" pitchFamily="34" charset="0"/>
              </a:rPr>
              <a:t>Bayes</a:t>
            </a:r>
            <a:r>
              <a:rPr lang="tr-TR" sz="1300" i="1" dirty="0" smtClean="0">
                <a:solidFill>
                  <a:srgbClr val="0461A0"/>
                </a:solidFill>
                <a:latin typeface="Calibri" pitchFamily="34" charset="0"/>
              </a:rPr>
              <a:t> teoremine </a:t>
            </a:r>
            <a:r>
              <a:rPr lang="tr-TR" sz="1300" dirty="0" smtClean="0">
                <a:solidFill>
                  <a:srgbClr val="0461A0"/>
                </a:solidFill>
                <a:latin typeface="Calibri" pitchFamily="34" charset="0"/>
              </a:rPr>
              <a:t>dayanmaktadır. </a:t>
            </a:r>
            <a:r>
              <a:rPr lang="tr-TR" sz="1300" i="1" dirty="0" err="1" smtClean="0">
                <a:solidFill>
                  <a:srgbClr val="0461A0"/>
                </a:solidFill>
                <a:latin typeface="Calibri" pitchFamily="34" charset="0"/>
              </a:rPr>
              <a:t>Bayes</a:t>
            </a:r>
            <a:r>
              <a:rPr lang="tr-TR" sz="1300" dirty="0" smtClean="0">
                <a:solidFill>
                  <a:srgbClr val="0461A0"/>
                </a:solidFill>
                <a:latin typeface="Calibri" pitchFamily="34" charset="0"/>
              </a:rPr>
              <a:t> bağıntısı;</a:t>
            </a:r>
            <a:endParaRPr lang="tr-TR" sz="1300" dirty="0">
              <a:solidFill>
                <a:srgbClr val="0461A0"/>
              </a:solidFill>
              <a:latin typeface="Calibri" pitchFamily="34" charset="0"/>
            </a:endParaRPr>
          </a:p>
        </p:txBody>
      </p:sp>
      <p:sp>
        <p:nvSpPr>
          <p:cNvPr id="12" name="Text Box 3"/>
          <p:cNvSpPr txBox="1">
            <a:spLocks noChangeArrowheads="1"/>
          </p:cNvSpPr>
          <p:nvPr/>
        </p:nvSpPr>
        <p:spPr bwMode="auto">
          <a:xfrm>
            <a:off x="275796" y="2924944"/>
            <a:ext cx="8713787" cy="4924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spcBef>
                <a:spcPct val="50000"/>
              </a:spcBef>
            </a:pPr>
            <a:r>
              <a:rPr lang="tr-TR" sz="1300" dirty="0" smtClean="0">
                <a:solidFill>
                  <a:srgbClr val="0461A0"/>
                </a:solidFill>
                <a:latin typeface="Calibri" pitchFamily="34" charset="0"/>
              </a:rPr>
              <a:t>biçiminde ifade edilir. Bu bağıntıdan hareket edilerek </a:t>
            </a:r>
            <a:r>
              <a:rPr lang="tr-TR" sz="1300" i="1" dirty="0" err="1" smtClean="0">
                <a:solidFill>
                  <a:srgbClr val="0461A0"/>
                </a:solidFill>
                <a:latin typeface="Calibri" pitchFamily="34" charset="0"/>
              </a:rPr>
              <a:t>Bayes</a:t>
            </a:r>
            <a:r>
              <a:rPr lang="tr-TR" sz="1300" i="1" dirty="0" smtClean="0">
                <a:solidFill>
                  <a:srgbClr val="0461A0"/>
                </a:solidFill>
                <a:latin typeface="Calibri" pitchFamily="34" charset="0"/>
              </a:rPr>
              <a:t> sınıflandırıcılarına </a:t>
            </a:r>
            <a:r>
              <a:rPr lang="tr-TR" sz="1300" dirty="0" smtClean="0">
                <a:solidFill>
                  <a:srgbClr val="0461A0"/>
                </a:solidFill>
                <a:latin typeface="Calibri" pitchFamily="34" charset="0"/>
              </a:rPr>
              <a:t>ulaşılır. X = {x</a:t>
            </a:r>
            <a:r>
              <a:rPr lang="tr-TR" sz="1300" baseline="-25000" dirty="0" smtClean="0">
                <a:solidFill>
                  <a:srgbClr val="0461A0"/>
                </a:solidFill>
                <a:latin typeface="Calibri" pitchFamily="34" charset="0"/>
              </a:rPr>
              <a:t>1</a:t>
            </a:r>
            <a:r>
              <a:rPr lang="tr-TR" sz="1300" dirty="0" smtClean="0">
                <a:solidFill>
                  <a:srgbClr val="0461A0"/>
                </a:solidFill>
                <a:latin typeface="Calibri" pitchFamily="34" charset="0"/>
              </a:rPr>
              <a:t>, x</a:t>
            </a:r>
            <a:r>
              <a:rPr lang="tr-TR" sz="1300" baseline="-25000" dirty="0" smtClean="0">
                <a:solidFill>
                  <a:srgbClr val="0461A0"/>
                </a:solidFill>
                <a:latin typeface="Calibri" pitchFamily="34" charset="0"/>
              </a:rPr>
              <a:t>2</a:t>
            </a:r>
            <a:r>
              <a:rPr lang="tr-TR" sz="1300" dirty="0" smtClean="0">
                <a:solidFill>
                  <a:srgbClr val="0461A0"/>
                </a:solidFill>
                <a:latin typeface="Calibri" pitchFamily="34" charset="0"/>
              </a:rPr>
              <a:t>, …., </a:t>
            </a:r>
            <a:r>
              <a:rPr lang="tr-TR" sz="1300" dirty="0" err="1" smtClean="0">
                <a:solidFill>
                  <a:srgbClr val="0461A0"/>
                </a:solidFill>
                <a:latin typeface="Calibri" pitchFamily="34" charset="0"/>
              </a:rPr>
              <a:t>x</a:t>
            </a:r>
            <a:r>
              <a:rPr lang="tr-TR" sz="1300" baseline="-25000" dirty="0" err="1" smtClean="0">
                <a:solidFill>
                  <a:srgbClr val="0461A0"/>
                </a:solidFill>
                <a:latin typeface="Calibri" pitchFamily="34" charset="0"/>
              </a:rPr>
              <a:t>n</a:t>
            </a:r>
            <a:r>
              <a:rPr lang="tr-TR" sz="1300" dirty="0" smtClean="0">
                <a:solidFill>
                  <a:srgbClr val="0461A0"/>
                </a:solidFill>
                <a:latin typeface="Calibri" pitchFamily="34" charset="0"/>
              </a:rPr>
              <a:t>} nitelik değerlerinden oluşsun. Bu örnekte m sınıf olduğunu kabul edecek olursak, C</a:t>
            </a:r>
            <a:r>
              <a:rPr lang="tr-TR" sz="1300" baseline="-25000" dirty="0" smtClean="0">
                <a:solidFill>
                  <a:srgbClr val="0461A0"/>
                </a:solidFill>
                <a:latin typeface="Calibri" pitchFamily="34" charset="0"/>
              </a:rPr>
              <a:t>1</a:t>
            </a:r>
            <a:r>
              <a:rPr lang="tr-TR" sz="1300" dirty="0" smtClean="0">
                <a:solidFill>
                  <a:srgbClr val="0461A0"/>
                </a:solidFill>
                <a:latin typeface="Calibri" pitchFamily="34" charset="0"/>
              </a:rPr>
              <a:t>,C</a:t>
            </a:r>
            <a:r>
              <a:rPr lang="tr-TR" sz="1300" baseline="-25000" dirty="0" smtClean="0">
                <a:solidFill>
                  <a:srgbClr val="0461A0"/>
                </a:solidFill>
                <a:latin typeface="Calibri" pitchFamily="34" charset="0"/>
              </a:rPr>
              <a:t>2</a:t>
            </a:r>
            <a:r>
              <a:rPr lang="tr-TR" sz="1300" dirty="0" smtClean="0">
                <a:solidFill>
                  <a:srgbClr val="0461A0"/>
                </a:solidFill>
                <a:latin typeface="Calibri" pitchFamily="34" charset="0"/>
              </a:rPr>
              <a:t>, …., </a:t>
            </a:r>
            <a:r>
              <a:rPr lang="tr-TR" sz="1300" dirty="0" err="1" smtClean="0">
                <a:solidFill>
                  <a:srgbClr val="0461A0"/>
                </a:solidFill>
                <a:latin typeface="Calibri" pitchFamily="34" charset="0"/>
              </a:rPr>
              <a:t>C</a:t>
            </a:r>
            <a:r>
              <a:rPr lang="tr-TR" sz="1300" baseline="-25000" dirty="0" err="1" smtClean="0">
                <a:solidFill>
                  <a:srgbClr val="0461A0"/>
                </a:solidFill>
                <a:latin typeface="Calibri" pitchFamily="34" charset="0"/>
              </a:rPr>
              <a:t>n</a:t>
            </a:r>
            <a:r>
              <a:rPr lang="tr-TR" sz="1300" dirty="0" smtClean="0">
                <a:solidFill>
                  <a:srgbClr val="0461A0"/>
                </a:solidFill>
                <a:latin typeface="Calibri" pitchFamily="34" charset="0"/>
              </a:rPr>
              <a:t> sınıf değerleri için;</a:t>
            </a:r>
            <a:endParaRPr lang="tr-TR" sz="1300" dirty="0">
              <a:solidFill>
                <a:srgbClr val="0461A0"/>
              </a:solidFill>
              <a:latin typeface="Calibri" pitchFamily="34" charset="0"/>
            </a:endParaRPr>
          </a:p>
        </p:txBody>
      </p:sp>
      <p:sp>
        <p:nvSpPr>
          <p:cNvPr id="14" name="Text Box 3"/>
          <p:cNvSpPr txBox="1">
            <a:spLocks noChangeArrowheads="1"/>
          </p:cNvSpPr>
          <p:nvPr/>
        </p:nvSpPr>
        <p:spPr bwMode="auto">
          <a:xfrm>
            <a:off x="275796" y="4880773"/>
            <a:ext cx="8713787" cy="4924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spcBef>
                <a:spcPct val="50000"/>
              </a:spcBef>
            </a:pPr>
            <a:r>
              <a:rPr lang="tr-TR" sz="1300" dirty="0">
                <a:solidFill>
                  <a:srgbClr val="0461A0"/>
                </a:solidFill>
                <a:latin typeface="Calibri" pitchFamily="34" charset="0"/>
              </a:rPr>
              <a:t>o</a:t>
            </a:r>
            <a:r>
              <a:rPr lang="tr-TR" sz="1300" dirty="0" smtClean="0">
                <a:solidFill>
                  <a:srgbClr val="0461A0"/>
                </a:solidFill>
                <a:latin typeface="Calibri" pitchFamily="34" charset="0"/>
              </a:rPr>
              <a:t>lasılıkları hesaplanır. Hesaplamalardaki işlem yükünü azaltmak üzere P(X | </a:t>
            </a:r>
            <a:r>
              <a:rPr lang="tr-TR" sz="1300" dirty="0" err="1" smtClean="0">
                <a:solidFill>
                  <a:srgbClr val="0461A0"/>
                </a:solidFill>
                <a:latin typeface="Calibri" pitchFamily="34" charset="0"/>
              </a:rPr>
              <a:t>C</a:t>
            </a:r>
            <a:r>
              <a:rPr lang="tr-TR" sz="1300" baseline="-25000" dirty="0" err="1" smtClean="0">
                <a:solidFill>
                  <a:srgbClr val="0461A0"/>
                </a:solidFill>
                <a:latin typeface="Calibri" pitchFamily="34" charset="0"/>
              </a:rPr>
              <a:t>i</a:t>
            </a:r>
            <a:r>
              <a:rPr lang="tr-TR" sz="1300" dirty="0" smtClean="0">
                <a:solidFill>
                  <a:srgbClr val="0461A0"/>
                </a:solidFill>
                <a:latin typeface="Calibri" pitchFamily="34" charset="0"/>
              </a:rPr>
              <a:t>) olasılığı için basitleştirme yoluna gidilebilir. Bunun için, örneğe ait x</a:t>
            </a:r>
            <a:r>
              <a:rPr lang="tr-TR" sz="1300" baseline="-25000" dirty="0" smtClean="0">
                <a:solidFill>
                  <a:srgbClr val="0461A0"/>
                </a:solidFill>
                <a:latin typeface="Calibri" pitchFamily="34" charset="0"/>
              </a:rPr>
              <a:t>i</a:t>
            </a:r>
            <a:r>
              <a:rPr lang="tr-TR" sz="1300" dirty="0" smtClean="0">
                <a:solidFill>
                  <a:srgbClr val="0461A0"/>
                </a:solidFill>
                <a:latin typeface="Calibri" pitchFamily="34" charset="0"/>
              </a:rPr>
              <a:t> değerlerinin birbirinden bağımsız olduğu kabul edilir. Ve </a:t>
            </a:r>
            <a:endParaRPr lang="tr-TR" sz="1300" dirty="0">
              <a:solidFill>
                <a:srgbClr val="0461A0"/>
              </a:solidFill>
              <a:latin typeface="Calibri" pitchFamily="34" charset="0"/>
            </a:endParaRPr>
          </a:p>
        </p:txBody>
      </p:sp>
      <p:pic>
        <p:nvPicPr>
          <p:cNvPr id="32770" name="Picture 2" descr="C:\Users\BELENLI7\Desktop\u.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59452" y="1772816"/>
            <a:ext cx="3248452" cy="94443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pic>
        <p:nvPicPr>
          <p:cNvPr id="32771" name="Picture 3" descr="C:\Users\BELENLI7\Desktop\ı.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59453" y="3626602"/>
            <a:ext cx="3248451" cy="98385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pic>
        <p:nvPicPr>
          <p:cNvPr id="32772" name="Picture 4" descr="C:\Users\BELENLI7\Desktop\oo.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59452" y="5606588"/>
            <a:ext cx="3190925" cy="98267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sp>
        <p:nvSpPr>
          <p:cNvPr id="11" name="Text Box 3"/>
          <p:cNvSpPr txBox="1">
            <a:spLocks noChangeArrowheads="1"/>
          </p:cNvSpPr>
          <p:nvPr/>
        </p:nvSpPr>
        <p:spPr bwMode="auto">
          <a:xfrm>
            <a:off x="3923928" y="5900890"/>
            <a:ext cx="3744416" cy="38916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spcBef>
                <a:spcPct val="50000"/>
              </a:spcBef>
            </a:pPr>
            <a:r>
              <a:rPr lang="tr-TR" sz="1300" dirty="0">
                <a:solidFill>
                  <a:srgbClr val="0461A0"/>
                </a:solidFill>
                <a:latin typeface="Calibri" pitchFamily="34" charset="0"/>
              </a:rPr>
              <a:t>b</a:t>
            </a:r>
            <a:r>
              <a:rPr lang="tr-TR" sz="1300" dirty="0" smtClean="0">
                <a:solidFill>
                  <a:srgbClr val="0461A0"/>
                </a:solidFill>
                <a:latin typeface="Calibri" pitchFamily="34" charset="0"/>
              </a:rPr>
              <a:t>ağıntısı kullanılır.</a:t>
            </a:r>
            <a:endParaRPr lang="tr-TR" sz="1300" dirty="0">
              <a:solidFill>
                <a:srgbClr val="0461A0"/>
              </a:solidFill>
              <a:latin typeface="Calibri" pitchFamily="34" charset="0"/>
            </a:endParaRPr>
          </a:p>
        </p:txBody>
      </p:sp>
    </p:spTree>
    <p:extLst>
      <p:ext uri="{BB962C8B-B14F-4D97-AF65-F5344CB8AC3E}">
        <p14:creationId xmlns="" xmlns:p14="http://schemas.microsoft.com/office/powerpoint/2010/main" val="95236489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251023" y="549275"/>
            <a:ext cx="835342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tr-TR" sz="2400" dirty="0" smtClean="0">
                <a:solidFill>
                  <a:srgbClr val="0070C0"/>
                </a:solidFill>
                <a:effectLst>
                  <a:outerShdw blurRad="38100" dist="38100" dir="2700000" algn="tl">
                    <a:srgbClr val="000000">
                      <a:alpha val="43137"/>
                    </a:srgbClr>
                  </a:outerShdw>
                </a:effectLst>
              </a:rPr>
              <a:t>8.5. ÖZET</a:t>
            </a:r>
            <a:endParaRPr lang="tr-TR" sz="2400" dirty="0">
              <a:solidFill>
                <a:srgbClr val="0070C0"/>
              </a:solidFill>
              <a:effectLst>
                <a:outerShdw blurRad="38100" dist="38100" dir="2700000" algn="tl">
                  <a:srgbClr val="000000">
                    <a:alpha val="43137"/>
                  </a:srgbClr>
                </a:outerShdw>
              </a:effectLst>
            </a:endParaRPr>
          </a:p>
        </p:txBody>
      </p:sp>
      <p:sp>
        <p:nvSpPr>
          <p:cNvPr id="7171" name="Text Box 3"/>
          <p:cNvSpPr txBox="1">
            <a:spLocks noChangeArrowheads="1"/>
          </p:cNvSpPr>
          <p:nvPr/>
        </p:nvSpPr>
        <p:spPr bwMode="auto">
          <a:xfrm>
            <a:off x="244124" y="1124744"/>
            <a:ext cx="8713787" cy="292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spcBef>
                <a:spcPct val="50000"/>
              </a:spcBef>
            </a:pPr>
            <a:r>
              <a:rPr lang="tr-TR" sz="1300" dirty="0" smtClean="0">
                <a:solidFill>
                  <a:srgbClr val="0461A0"/>
                </a:solidFill>
                <a:latin typeface="Calibri" pitchFamily="34" charset="0"/>
              </a:rPr>
              <a:t>Bilinmeyen örnek </a:t>
            </a:r>
            <a:r>
              <a:rPr lang="tr-TR" sz="1300" dirty="0" err="1" smtClean="0">
                <a:solidFill>
                  <a:srgbClr val="0461A0"/>
                </a:solidFill>
                <a:latin typeface="Calibri" pitchFamily="34" charset="0"/>
              </a:rPr>
              <a:t>X’i</a:t>
            </a:r>
            <a:r>
              <a:rPr lang="tr-TR" sz="1300" dirty="0" smtClean="0">
                <a:solidFill>
                  <a:srgbClr val="0461A0"/>
                </a:solidFill>
                <a:latin typeface="Calibri" pitchFamily="34" charset="0"/>
              </a:rPr>
              <a:t> sınıflandırmak için; </a:t>
            </a:r>
            <a:endParaRPr lang="tr-TR" sz="1300" dirty="0">
              <a:solidFill>
                <a:srgbClr val="0461A0"/>
              </a:solidFill>
              <a:latin typeface="Calibri" pitchFamily="34" charset="0"/>
            </a:endParaRPr>
          </a:p>
        </p:txBody>
      </p:sp>
      <p:sp>
        <p:nvSpPr>
          <p:cNvPr id="12" name="Text Box 3"/>
          <p:cNvSpPr txBox="1">
            <a:spLocks noChangeArrowheads="1"/>
          </p:cNvSpPr>
          <p:nvPr/>
        </p:nvSpPr>
        <p:spPr bwMode="auto">
          <a:xfrm>
            <a:off x="275796" y="2492896"/>
            <a:ext cx="8713787" cy="292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spcBef>
                <a:spcPct val="50000"/>
              </a:spcBef>
            </a:pPr>
            <a:r>
              <a:rPr lang="tr-TR" sz="1300" dirty="0" smtClean="0">
                <a:solidFill>
                  <a:srgbClr val="0461A0"/>
                </a:solidFill>
                <a:latin typeface="Calibri" pitchFamily="34" charset="0"/>
              </a:rPr>
              <a:t>seçimi yapılır. O halde </a:t>
            </a:r>
            <a:r>
              <a:rPr lang="tr-TR" sz="1300" i="1" dirty="0" err="1" smtClean="0">
                <a:solidFill>
                  <a:srgbClr val="0461A0"/>
                </a:solidFill>
                <a:latin typeface="Calibri" pitchFamily="34" charset="0"/>
              </a:rPr>
              <a:t>Bayes</a:t>
            </a:r>
            <a:r>
              <a:rPr lang="tr-TR" sz="1300" i="1" dirty="0" smtClean="0">
                <a:solidFill>
                  <a:srgbClr val="0461A0"/>
                </a:solidFill>
                <a:latin typeface="Calibri" pitchFamily="34" charset="0"/>
              </a:rPr>
              <a:t> sınıflandırıcısı </a:t>
            </a:r>
            <a:r>
              <a:rPr lang="tr-TR" sz="1300" dirty="0" smtClean="0">
                <a:solidFill>
                  <a:srgbClr val="0461A0"/>
                </a:solidFill>
                <a:latin typeface="Calibri" pitchFamily="34" charset="0"/>
              </a:rPr>
              <a:t>olarak ;</a:t>
            </a:r>
            <a:endParaRPr lang="tr-TR" sz="1300" dirty="0">
              <a:solidFill>
                <a:srgbClr val="0461A0"/>
              </a:solidFill>
              <a:latin typeface="Calibri" pitchFamily="34" charset="0"/>
            </a:endParaRPr>
          </a:p>
        </p:txBody>
      </p:sp>
      <p:sp>
        <p:nvSpPr>
          <p:cNvPr id="14" name="Text Box 3"/>
          <p:cNvSpPr txBox="1">
            <a:spLocks noChangeArrowheads="1"/>
          </p:cNvSpPr>
          <p:nvPr/>
        </p:nvSpPr>
        <p:spPr bwMode="auto">
          <a:xfrm>
            <a:off x="275796" y="4232701"/>
            <a:ext cx="8713787" cy="4924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spcBef>
                <a:spcPct val="50000"/>
              </a:spcBef>
            </a:pPr>
            <a:r>
              <a:rPr lang="tr-TR" sz="1300" dirty="0" smtClean="0">
                <a:solidFill>
                  <a:srgbClr val="0461A0"/>
                </a:solidFill>
                <a:latin typeface="Calibri" pitchFamily="34" charset="0"/>
              </a:rPr>
              <a:t>ifadesi kullanılabilir. Değişkenlere ait alt kümeler arasındaki koşullu bağımsızlıkları tanımlamak üzere </a:t>
            </a:r>
            <a:r>
              <a:rPr lang="tr-TR" sz="1300" i="1" dirty="0" smtClean="0">
                <a:solidFill>
                  <a:srgbClr val="0461A0"/>
                </a:solidFill>
                <a:latin typeface="Calibri" pitchFamily="34" charset="0"/>
              </a:rPr>
              <a:t>‘</a:t>
            </a:r>
            <a:r>
              <a:rPr lang="tr-TR" sz="1300" i="1" dirty="0" err="1" smtClean="0">
                <a:solidFill>
                  <a:srgbClr val="0461A0"/>
                </a:solidFill>
                <a:latin typeface="Calibri" pitchFamily="34" charset="0"/>
              </a:rPr>
              <a:t>Bayes</a:t>
            </a:r>
            <a:r>
              <a:rPr lang="tr-TR" sz="1300" i="1" dirty="0" smtClean="0">
                <a:solidFill>
                  <a:srgbClr val="0461A0"/>
                </a:solidFill>
                <a:latin typeface="Calibri" pitchFamily="34" charset="0"/>
              </a:rPr>
              <a:t> ağları’ </a:t>
            </a:r>
            <a:r>
              <a:rPr lang="tr-TR" sz="1300" dirty="0" smtClean="0">
                <a:solidFill>
                  <a:srgbClr val="0461A0"/>
                </a:solidFill>
                <a:latin typeface="Calibri" pitchFamily="34" charset="0"/>
              </a:rPr>
              <a:t>kullanılabilir. </a:t>
            </a:r>
            <a:r>
              <a:rPr lang="tr-TR" sz="1300" i="1" dirty="0" err="1" smtClean="0">
                <a:solidFill>
                  <a:srgbClr val="0461A0"/>
                </a:solidFill>
                <a:latin typeface="Calibri" pitchFamily="34" charset="0"/>
              </a:rPr>
              <a:t>Bayes</a:t>
            </a:r>
            <a:r>
              <a:rPr lang="tr-TR" sz="1300" dirty="0" smtClean="0">
                <a:solidFill>
                  <a:srgbClr val="0461A0"/>
                </a:solidFill>
                <a:latin typeface="Calibri" pitchFamily="34" charset="0"/>
              </a:rPr>
              <a:t> ağları sınıflandırma amacıyla da tercih edilebilir. </a:t>
            </a:r>
            <a:r>
              <a:rPr lang="tr-TR" sz="1300" i="1" dirty="0" err="1" smtClean="0">
                <a:solidFill>
                  <a:srgbClr val="0461A0"/>
                </a:solidFill>
                <a:latin typeface="Calibri" pitchFamily="34" charset="0"/>
              </a:rPr>
              <a:t>Bayes</a:t>
            </a:r>
            <a:r>
              <a:rPr lang="tr-TR" sz="1300" dirty="0" smtClean="0">
                <a:solidFill>
                  <a:srgbClr val="0461A0"/>
                </a:solidFill>
                <a:latin typeface="Calibri" pitchFamily="34" charset="0"/>
              </a:rPr>
              <a:t> ağlarında şöyle bir bileşik olasılık dağılımına başvurulur:</a:t>
            </a:r>
            <a:endParaRPr lang="tr-TR" sz="1300" dirty="0">
              <a:solidFill>
                <a:srgbClr val="0461A0"/>
              </a:solidFill>
              <a:latin typeface="Calibri" pitchFamily="34" charset="0"/>
            </a:endParaRPr>
          </a:p>
        </p:txBody>
      </p:sp>
      <p:pic>
        <p:nvPicPr>
          <p:cNvPr id="33794" name="Picture 2" descr="C:\Users\BELENLI7\Desktop\p.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67544" y="1628800"/>
            <a:ext cx="2657943" cy="61762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pic>
        <p:nvPicPr>
          <p:cNvPr id="33795" name="Picture 3" descr="C:\Users\BELENLI7\Desktop\ğ.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67544" y="3060868"/>
            <a:ext cx="3273351" cy="89102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pic>
        <p:nvPicPr>
          <p:cNvPr id="33796" name="Picture 4" descr="C:\Users\BELENLI7\Desktop\ü.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67544" y="5013176"/>
            <a:ext cx="6904038" cy="54080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52078872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251023" y="549275"/>
            <a:ext cx="835342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tr-TR" sz="2400" dirty="0" smtClean="0">
                <a:solidFill>
                  <a:srgbClr val="0070C0"/>
                </a:solidFill>
                <a:effectLst>
                  <a:outerShdw blurRad="38100" dist="38100" dir="2700000" algn="tl">
                    <a:srgbClr val="000000">
                      <a:alpha val="43137"/>
                    </a:srgbClr>
                  </a:outerShdw>
                </a:effectLst>
              </a:rPr>
              <a:t>8.6. SORULAR</a:t>
            </a:r>
            <a:endParaRPr lang="tr-TR" sz="2400" dirty="0">
              <a:solidFill>
                <a:srgbClr val="0070C0"/>
              </a:solidFill>
              <a:effectLst>
                <a:outerShdw blurRad="38100" dist="38100" dir="2700000" algn="tl">
                  <a:srgbClr val="000000">
                    <a:alpha val="43137"/>
                  </a:srgbClr>
                </a:outerShdw>
              </a:effectLst>
            </a:endParaRPr>
          </a:p>
        </p:txBody>
      </p:sp>
      <p:sp>
        <p:nvSpPr>
          <p:cNvPr id="7171" name="Text Box 3"/>
          <p:cNvSpPr txBox="1">
            <a:spLocks noChangeArrowheads="1"/>
          </p:cNvSpPr>
          <p:nvPr/>
        </p:nvSpPr>
        <p:spPr bwMode="auto">
          <a:xfrm>
            <a:off x="244124" y="1124744"/>
            <a:ext cx="8713787" cy="10926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342900" indent="-342900" algn="just" eaLnBrk="1" hangingPunct="1">
              <a:spcBef>
                <a:spcPct val="50000"/>
              </a:spcBef>
              <a:buAutoNum type="arabicParenR"/>
            </a:pPr>
            <a:r>
              <a:rPr lang="tr-TR" sz="1300" dirty="0" smtClean="0">
                <a:solidFill>
                  <a:srgbClr val="0461A0"/>
                </a:solidFill>
                <a:latin typeface="Calibri" pitchFamily="34" charset="0"/>
              </a:rPr>
              <a:t>Beş gözleme ait aşağıdaki veriyi göz önüne alalım. Burada TEŞHİS hedef değişken olarak belirlenmiştir. </a:t>
            </a:r>
            <a:r>
              <a:rPr lang="tr-TR" sz="1300" i="1" dirty="0" err="1" smtClean="0">
                <a:solidFill>
                  <a:srgbClr val="0461A0"/>
                </a:solidFill>
                <a:latin typeface="Calibri" pitchFamily="34" charset="0"/>
              </a:rPr>
              <a:t>Bayes</a:t>
            </a:r>
            <a:r>
              <a:rPr lang="tr-TR" sz="1300" i="1" dirty="0" smtClean="0">
                <a:solidFill>
                  <a:srgbClr val="0461A0"/>
                </a:solidFill>
                <a:latin typeface="Calibri" pitchFamily="34" charset="0"/>
              </a:rPr>
              <a:t> sınıflandırıcılarını</a:t>
            </a:r>
            <a:r>
              <a:rPr lang="tr-TR" sz="1300" dirty="0" smtClean="0">
                <a:solidFill>
                  <a:srgbClr val="0461A0"/>
                </a:solidFill>
                <a:latin typeface="Calibri" pitchFamily="34" charset="0"/>
              </a:rPr>
              <a:t> kullanarak aşağıda verilen örneğin hangi sınıfa ait olduğunu saptayınız.</a:t>
            </a:r>
          </a:p>
          <a:p>
            <a:pPr marL="342900" indent="-342900" algn="just" eaLnBrk="1" hangingPunct="1">
              <a:spcBef>
                <a:spcPct val="50000"/>
              </a:spcBef>
              <a:buAutoNum type="arabicParenR"/>
            </a:pPr>
            <a:endParaRPr lang="tr-TR" sz="1300" dirty="0" smtClean="0">
              <a:solidFill>
                <a:srgbClr val="0461A0"/>
              </a:solidFill>
              <a:latin typeface="Calibri" pitchFamily="34" charset="0"/>
            </a:endParaRPr>
          </a:p>
          <a:p>
            <a:pPr algn="just" eaLnBrk="1" hangingPunct="1">
              <a:spcBef>
                <a:spcPct val="50000"/>
              </a:spcBef>
            </a:pPr>
            <a:r>
              <a:rPr lang="tr-TR" sz="1300" dirty="0">
                <a:solidFill>
                  <a:srgbClr val="0461A0"/>
                </a:solidFill>
                <a:latin typeface="Calibri" pitchFamily="34" charset="0"/>
              </a:rPr>
              <a:t> </a:t>
            </a:r>
            <a:r>
              <a:rPr lang="tr-TR" sz="1300" dirty="0" smtClean="0">
                <a:solidFill>
                  <a:srgbClr val="0461A0"/>
                </a:solidFill>
                <a:latin typeface="Calibri" pitchFamily="34" charset="0"/>
              </a:rPr>
              <a:t>        CİNSİYET = ERKEK	YAŞ = GENÇ	KİLO = AĞIR	TEŞHİS = ?</a:t>
            </a:r>
          </a:p>
        </p:txBody>
      </p:sp>
      <p:pic>
        <p:nvPicPr>
          <p:cNvPr id="34818" name="Picture 2" descr="C:\Users\BELENLI7\Desktop\A.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55575" y="2476159"/>
            <a:ext cx="6497157" cy="340111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405334344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251023" y="549275"/>
            <a:ext cx="835342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tr-TR" sz="2400" dirty="0" smtClean="0">
                <a:solidFill>
                  <a:srgbClr val="0070C0"/>
                </a:solidFill>
                <a:effectLst>
                  <a:outerShdw blurRad="38100" dist="38100" dir="2700000" algn="tl">
                    <a:srgbClr val="000000">
                      <a:alpha val="43137"/>
                    </a:srgbClr>
                  </a:outerShdw>
                </a:effectLst>
              </a:rPr>
              <a:t>8.6. SORULAR</a:t>
            </a:r>
            <a:endParaRPr lang="tr-TR" sz="2400" dirty="0">
              <a:solidFill>
                <a:srgbClr val="0070C0"/>
              </a:solidFill>
              <a:effectLst>
                <a:outerShdw blurRad="38100" dist="38100" dir="2700000" algn="tl">
                  <a:srgbClr val="000000">
                    <a:alpha val="43137"/>
                  </a:srgbClr>
                </a:outerShdw>
              </a:effectLst>
            </a:endParaRPr>
          </a:p>
        </p:txBody>
      </p:sp>
      <p:sp>
        <p:nvSpPr>
          <p:cNvPr id="7171" name="Text Box 3"/>
          <p:cNvSpPr txBox="1">
            <a:spLocks noChangeArrowheads="1"/>
          </p:cNvSpPr>
          <p:nvPr/>
        </p:nvSpPr>
        <p:spPr bwMode="auto">
          <a:xfrm>
            <a:off x="244124" y="1124744"/>
            <a:ext cx="8713787" cy="8925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342900" indent="-342900" algn="just" eaLnBrk="1" hangingPunct="1">
              <a:spcBef>
                <a:spcPct val="50000"/>
              </a:spcBef>
              <a:buAutoNum type="arabicParenR" startAt="2"/>
            </a:pPr>
            <a:r>
              <a:rPr lang="tr-TR" sz="1300" i="1" dirty="0" err="1" smtClean="0">
                <a:solidFill>
                  <a:srgbClr val="0461A0"/>
                </a:solidFill>
                <a:latin typeface="Calibri" pitchFamily="34" charset="0"/>
              </a:rPr>
              <a:t>Quinlan’ın</a:t>
            </a:r>
            <a:r>
              <a:rPr lang="tr-TR" sz="1300" dirty="0" smtClean="0">
                <a:solidFill>
                  <a:srgbClr val="0461A0"/>
                </a:solidFill>
                <a:latin typeface="Calibri" pitchFamily="34" charset="0"/>
              </a:rPr>
              <a:t> sınıflandırma örneğini bu kez </a:t>
            </a:r>
            <a:r>
              <a:rPr lang="tr-TR" sz="1300" i="1" dirty="0" err="1" smtClean="0">
                <a:solidFill>
                  <a:srgbClr val="0461A0"/>
                </a:solidFill>
                <a:latin typeface="Calibri" pitchFamily="34" charset="0"/>
              </a:rPr>
              <a:t>Bayes</a:t>
            </a:r>
            <a:r>
              <a:rPr lang="tr-TR" sz="1300" dirty="0" smtClean="0">
                <a:solidFill>
                  <a:srgbClr val="0461A0"/>
                </a:solidFill>
                <a:latin typeface="Calibri" pitchFamily="34" charset="0"/>
              </a:rPr>
              <a:t> sınıflandırıcılarını ele alarak çözünüz.</a:t>
            </a:r>
          </a:p>
          <a:p>
            <a:pPr algn="just" eaLnBrk="1" hangingPunct="1">
              <a:spcBef>
                <a:spcPct val="50000"/>
              </a:spcBef>
            </a:pPr>
            <a:endParaRPr lang="tr-TR" sz="1300" dirty="0" smtClean="0">
              <a:solidFill>
                <a:srgbClr val="0461A0"/>
              </a:solidFill>
              <a:latin typeface="Calibri" pitchFamily="34" charset="0"/>
            </a:endParaRPr>
          </a:p>
          <a:p>
            <a:pPr marL="342900" indent="-342900" algn="just" eaLnBrk="1" hangingPunct="1">
              <a:spcBef>
                <a:spcPct val="50000"/>
              </a:spcBef>
              <a:buAutoNum type="arabicParenR"/>
            </a:pPr>
            <a:endParaRPr lang="tr-TR" sz="1300" dirty="0" smtClean="0">
              <a:solidFill>
                <a:srgbClr val="0461A0"/>
              </a:solidFill>
              <a:latin typeface="Calibri" pitchFamily="34" charset="0"/>
            </a:endParaRPr>
          </a:p>
        </p:txBody>
      </p:sp>
      <p:pic>
        <p:nvPicPr>
          <p:cNvPr id="35843" name="Picture 3" descr="C:\Users\BELENLI7\Desktop\f.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48304" y="4548760"/>
            <a:ext cx="4807498" cy="155262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pic>
        <p:nvPicPr>
          <p:cNvPr id="35842" name="Picture 2" descr="C:\Users\BELENLI7\Desktop\s.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48304" y="1538652"/>
            <a:ext cx="4807498" cy="277951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381040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251023" y="549275"/>
            <a:ext cx="835342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tr-TR" sz="2400" dirty="0" smtClean="0">
                <a:solidFill>
                  <a:srgbClr val="0070C0"/>
                </a:solidFill>
                <a:effectLst>
                  <a:outerShdw blurRad="38100" dist="38100" dir="2700000" algn="tl">
                    <a:srgbClr val="000000">
                      <a:alpha val="43137"/>
                    </a:srgbClr>
                  </a:outerShdw>
                </a:effectLst>
              </a:rPr>
              <a:t>8.6. SORULAR</a:t>
            </a:r>
            <a:endParaRPr lang="tr-TR" sz="2400" dirty="0">
              <a:solidFill>
                <a:srgbClr val="0070C0"/>
              </a:solidFill>
              <a:effectLst>
                <a:outerShdw blurRad="38100" dist="38100" dir="2700000" algn="tl">
                  <a:srgbClr val="000000">
                    <a:alpha val="43137"/>
                  </a:srgbClr>
                </a:outerShdw>
              </a:effectLst>
            </a:endParaRPr>
          </a:p>
        </p:txBody>
      </p:sp>
      <p:sp>
        <p:nvSpPr>
          <p:cNvPr id="7171" name="Text Box 3"/>
          <p:cNvSpPr txBox="1">
            <a:spLocks noChangeArrowheads="1"/>
          </p:cNvSpPr>
          <p:nvPr/>
        </p:nvSpPr>
        <p:spPr bwMode="auto">
          <a:xfrm>
            <a:off x="251023" y="1412776"/>
            <a:ext cx="8641457" cy="6309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spcBef>
                <a:spcPct val="50000"/>
              </a:spcBef>
            </a:pPr>
            <a:r>
              <a:rPr lang="tr-TR" sz="1400" dirty="0" smtClean="0">
                <a:solidFill>
                  <a:srgbClr val="0461A0"/>
                </a:solidFill>
                <a:latin typeface="Calibri" pitchFamily="34" charset="0"/>
              </a:rPr>
              <a:t>3) </a:t>
            </a:r>
            <a:r>
              <a:rPr lang="tr-TR" sz="1400" i="1" dirty="0" err="1" smtClean="0">
                <a:solidFill>
                  <a:srgbClr val="0461A0"/>
                </a:solidFill>
                <a:latin typeface="Calibri" pitchFamily="34" charset="0"/>
              </a:rPr>
              <a:t>Bayes</a:t>
            </a:r>
            <a:r>
              <a:rPr lang="tr-TR" sz="1400" i="1" dirty="0" smtClean="0">
                <a:solidFill>
                  <a:srgbClr val="0461A0"/>
                </a:solidFill>
                <a:latin typeface="Calibri" pitchFamily="34" charset="0"/>
              </a:rPr>
              <a:t> sınıflandırıcılarını </a:t>
            </a:r>
            <a:r>
              <a:rPr lang="tr-TR" sz="1400" dirty="0" smtClean="0">
                <a:solidFill>
                  <a:srgbClr val="0461A0"/>
                </a:solidFill>
                <a:latin typeface="Calibri" pitchFamily="34" charset="0"/>
              </a:rPr>
              <a:t>kullanarak aşağıda verilen örneğin hangi sınıfa ait olduğunu saptayınız?</a:t>
            </a:r>
          </a:p>
          <a:p>
            <a:pPr algn="just" eaLnBrk="1" hangingPunct="1">
              <a:spcBef>
                <a:spcPct val="50000"/>
              </a:spcBef>
            </a:pPr>
            <a:r>
              <a:rPr lang="tr-TR" sz="1400" dirty="0" smtClean="0">
                <a:solidFill>
                  <a:srgbClr val="0461A0"/>
                </a:solidFill>
                <a:latin typeface="Calibri" pitchFamily="34" charset="0"/>
              </a:rPr>
              <a:t>HAVA = YAĞMURLU	ISI = ILIK	NEM = NORMAL	RÜZGAR = HAFİF	OYUN = ? </a:t>
            </a:r>
          </a:p>
        </p:txBody>
      </p:sp>
    </p:spTree>
    <p:extLst>
      <p:ext uri="{BB962C8B-B14F-4D97-AF65-F5344CB8AC3E}">
        <p14:creationId xmlns="" xmlns:p14="http://schemas.microsoft.com/office/powerpoint/2010/main" val="22001765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250826" y="549275"/>
            <a:ext cx="849788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tr-TR" altLang="zh-CN" sz="2400" dirty="0">
                <a:solidFill>
                  <a:srgbClr val="0070C0"/>
                </a:solidFill>
                <a:effectLst>
                  <a:outerShdw blurRad="38100" dist="38100" dir="2700000" algn="tl">
                    <a:srgbClr val="000000">
                      <a:alpha val="43137"/>
                    </a:srgbClr>
                  </a:outerShdw>
                </a:effectLst>
              </a:rPr>
              <a:t>8.2. </a:t>
            </a:r>
            <a:r>
              <a:rPr lang="tr-TR" altLang="zh-CN" sz="2400" dirty="0" err="1">
                <a:solidFill>
                  <a:srgbClr val="0070C0"/>
                </a:solidFill>
                <a:effectLst>
                  <a:outerShdw blurRad="38100" dist="38100" dir="2700000" algn="tl">
                    <a:srgbClr val="000000">
                      <a:alpha val="43137"/>
                    </a:srgbClr>
                  </a:outerShdw>
                </a:effectLst>
              </a:rPr>
              <a:t>Bayes</a:t>
            </a:r>
            <a:r>
              <a:rPr lang="tr-TR" altLang="zh-CN" sz="2400" dirty="0">
                <a:solidFill>
                  <a:srgbClr val="0070C0"/>
                </a:solidFill>
                <a:effectLst>
                  <a:outerShdw blurRad="38100" dist="38100" dir="2700000" algn="tl">
                    <a:srgbClr val="000000">
                      <a:alpha val="43137"/>
                    </a:srgbClr>
                  </a:outerShdw>
                </a:effectLst>
              </a:rPr>
              <a:t> Teoremi</a:t>
            </a:r>
            <a:endParaRPr lang="tr-TR" sz="2400" dirty="0">
              <a:solidFill>
                <a:srgbClr val="0070C0"/>
              </a:solidFill>
              <a:effectLst>
                <a:outerShdw blurRad="38100" dist="38100" dir="2700000" algn="tl">
                  <a:srgbClr val="000000">
                    <a:alpha val="43137"/>
                  </a:srgbClr>
                </a:outerShdw>
              </a:effectLst>
            </a:endParaRPr>
          </a:p>
        </p:txBody>
      </p:sp>
      <p:sp>
        <p:nvSpPr>
          <p:cNvPr id="5123" name="Text Box 3"/>
          <p:cNvSpPr txBox="1">
            <a:spLocks noChangeArrowheads="1"/>
          </p:cNvSpPr>
          <p:nvPr/>
        </p:nvSpPr>
        <p:spPr bwMode="auto">
          <a:xfrm>
            <a:off x="250825" y="1340768"/>
            <a:ext cx="8713788" cy="132343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spcBef>
                <a:spcPct val="50000"/>
              </a:spcBef>
            </a:pPr>
            <a:r>
              <a:rPr lang="tr-TR" sz="2000" i="1" dirty="0" err="1" smtClean="0">
                <a:solidFill>
                  <a:srgbClr val="0461A0"/>
                </a:solidFill>
                <a:latin typeface="Calibri" pitchFamily="34" charset="0"/>
              </a:rPr>
              <a:t>Bayes</a:t>
            </a:r>
            <a:r>
              <a:rPr lang="tr-TR" sz="2000" i="1" dirty="0" smtClean="0">
                <a:solidFill>
                  <a:srgbClr val="0461A0"/>
                </a:solidFill>
                <a:latin typeface="Calibri" pitchFamily="34" charset="0"/>
              </a:rPr>
              <a:t> Teoremi </a:t>
            </a:r>
            <a:r>
              <a:rPr lang="tr-TR" sz="2000" dirty="0" smtClean="0">
                <a:solidFill>
                  <a:srgbClr val="0461A0"/>
                </a:solidFill>
                <a:latin typeface="Calibri" pitchFamily="34" charset="0"/>
              </a:rPr>
              <a:t>olasılıklar hesabında önemli bir yere sahiptir. </a:t>
            </a:r>
            <a:r>
              <a:rPr lang="tr-TR" sz="2000" i="1" dirty="0" err="1" smtClean="0">
                <a:solidFill>
                  <a:srgbClr val="0461A0"/>
                </a:solidFill>
                <a:latin typeface="Calibri" pitchFamily="34" charset="0"/>
              </a:rPr>
              <a:t>Bayes</a:t>
            </a:r>
            <a:r>
              <a:rPr lang="tr-TR" sz="2000" dirty="0" smtClean="0">
                <a:solidFill>
                  <a:srgbClr val="0461A0"/>
                </a:solidFill>
                <a:latin typeface="Calibri" pitchFamily="34" charset="0"/>
              </a:rPr>
              <a:t> teoremine dayanarak sınıflandırma işlemi yapmak mümkündür. Bu teoremin esasını ortaya koymak üzere T</a:t>
            </a:r>
            <a:r>
              <a:rPr lang="tr-TR" sz="2000" baseline="-25000" dirty="0" smtClean="0">
                <a:solidFill>
                  <a:srgbClr val="0461A0"/>
                </a:solidFill>
                <a:latin typeface="Calibri" pitchFamily="34" charset="0"/>
              </a:rPr>
              <a:t>1</a:t>
            </a:r>
            <a:r>
              <a:rPr lang="tr-TR" sz="2000" dirty="0" smtClean="0">
                <a:solidFill>
                  <a:srgbClr val="0461A0"/>
                </a:solidFill>
                <a:latin typeface="Calibri" pitchFamily="34" charset="0"/>
              </a:rPr>
              <a:t> ve T</a:t>
            </a:r>
            <a:r>
              <a:rPr lang="tr-TR" sz="2000" baseline="-25000" dirty="0" smtClean="0">
                <a:solidFill>
                  <a:srgbClr val="0461A0"/>
                </a:solidFill>
                <a:latin typeface="Calibri" pitchFamily="34" charset="0"/>
              </a:rPr>
              <a:t>2</a:t>
            </a:r>
            <a:r>
              <a:rPr lang="tr-TR" sz="2000" dirty="0" smtClean="0">
                <a:solidFill>
                  <a:srgbClr val="0461A0"/>
                </a:solidFill>
                <a:latin typeface="Calibri" pitchFamily="34" charset="0"/>
              </a:rPr>
              <a:t> gibi iki olayı göz önüne alalım. Bu iki olayın bağdaşmaz olaylar olduğunu, yani T</a:t>
            </a:r>
            <a:r>
              <a:rPr lang="tr-TR" sz="2000" baseline="-25000" dirty="0" smtClean="0">
                <a:solidFill>
                  <a:srgbClr val="0461A0"/>
                </a:solidFill>
                <a:latin typeface="Calibri" pitchFamily="34" charset="0"/>
              </a:rPr>
              <a:t>1</a:t>
            </a:r>
            <a:r>
              <a:rPr lang="tr-TR" sz="2000" dirty="0" smtClean="0">
                <a:solidFill>
                  <a:srgbClr val="0461A0"/>
                </a:solidFill>
                <a:latin typeface="Calibri" pitchFamily="34" charset="0"/>
              </a:rPr>
              <a:t>∩T</a:t>
            </a:r>
            <a:r>
              <a:rPr lang="tr-TR" sz="2000" baseline="-25000" dirty="0" smtClean="0">
                <a:solidFill>
                  <a:srgbClr val="0461A0"/>
                </a:solidFill>
                <a:latin typeface="Calibri" pitchFamily="34" charset="0"/>
              </a:rPr>
              <a:t>2</a:t>
            </a:r>
            <a:r>
              <a:rPr lang="tr-TR" sz="2000" dirty="0" smtClean="0">
                <a:solidFill>
                  <a:srgbClr val="0461A0"/>
                </a:solidFill>
                <a:latin typeface="Calibri" pitchFamily="34" charset="0"/>
              </a:rPr>
              <a:t>=Ø olduğunu varsayalım. </a:t>
            </a:r>
          </a:p>
        </p:txBody>
      </p:sp>
      <p:pic>
        <p:nvPicPr>
          <p:cNvPr id="5126" name="Picture 6" descr="C:\Users\BELENLI7\Desktop\,.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619672" y="2924944"/>
            <a:ext cx="4824536" cy="31506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250826" y="549275"/>
            <a:ext cx="849788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tr-TR" altLang="zh-CN" sz="2400" dirty="0">
                <a:solidFill>
                  <a:srgbClr val="0070C0"/>
                </a:solidFill>
                <a:effectLst>
                  <a:outerShdw blurRad="38100" dist="38100" dir="2700000" algn="tl">
                    <a:srgbClr val="000000">
                      <a:alpha val="43137"/>
                    </a:srgbClr>
                  </a:outerShdw>
                </a:effectLst>
              </a:rPr>
              <a:t>8.2. </a:t>
            </a:r>
            <a:r>
              <a:rPr lang="tr-TR" altLang="zh-CN" sz="2400" dirty="0" err="1">
                <a:solidFill>
                  <a:srgbClr val="0070C0"/>
                </a:solidFill>
                <a:effectLst>
                  <a:outerShdw blurRad="38100" dist="38100" dir="2700000" algn="tl">
                    <a:srgbClr val="000000">
                      <a:alpha val="43137"/>
                    </a:srgbClr>
                  </a:outerShdw>
                </a:effectLst>
              </a:rPr>
              <a:t>Bayes</a:t>
            </a:r>
            <a:r>
              <a:rPr lang="tr-TR" altLang="zh-CN" sz="2400" dirty="0">
                <a:solidFill>
                  <a:srgbClr val="0070C0"/>
                </a:solidFill>
                <a:effectLst>
                  <a:outerShdw blurRad="38100" dist="38100" dir="2700000" algn="tl">
                    <a:srgbClr val="000000">
                      <a:alpha val="43137"/>
                    </a:srgbClr>
                  </a:outerShdw>
                </a:effectLst>
              </a:rPr>
              <a:t> Teoremi</a:t>
            </a:r>
            <a:endParaRPr lang="tr-TR" sz="2400" dirty="0">
              <a:solidFill>
                <a:srgbClr val="0070C0"/>
              </a:solidFill>
              <a:effectLst>
                <a:outerShdw blurRad="38100" dist="38100" dir="2700000" algn="tl">
                  <a:srgbClr val="000000">
                    <a:alpha val="43137"/>
                  </a:srgbClr>
                </a:outerShdw>
              </a:effectLst>
            </a:endParaRPr>
          </a:p>
        </p:txBody>
      </p:sp>
      <p:sp>
        <p:nvSpPr>
          <p:cNvPr id="5123" name="Text Box 3"/>
          <p:cNvSpPr txBox="1">
            <a:spLocks noChangeArrowheads="1"/>
          </p:cNvSpPr>
          <p:nvPr/>
        </p:nvSpPr>
        <p:spPr bwMode="auto">
          <a:xfrm>
            <a:off x="250825" y="1340768"/>
            <a:ext cx="8713788" cy="11387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spcBef>
                <a:spcPct val="50000"/>
              </a:spcBef>
            </a:pPr>
            <a:r>
              <a:rPr lang="tr-TR" sz="2000" dirty="0" smtClean="0">
                <a:solidFill>
                  <a:srgbClr val="0461A0"/>
                </a:solidFill>
                <a:latin typeface="Calibri" pitchFamily="34" charset="0"/>
              </a:rPr>
              <a:t>Bir A olayını T</a:t>
            </a:r>
            <a:r>
              <a:rPr lang="tr-TR" sz="2000" baseline="-25000" dirty="0" smtClean="0">
                <a:solidFill>
                  <a:srgbClr val="0461A0"/>
                </a:solidFill>
                <a:latin typeface="Calibri" pitchFamily="34" charset="0"/>
              </a:rPr>
              <a:t>1</a:t>
            </a:r>
            <a:r>
              <a:rPr lang="tr-TR" sz="2000" dirty="0" smtClean="0">
                <a:solidFill>
                  <a:srgbClr val="0461A0"/>
                </a:solidFill>
                <a:latin typeface="Calibri" pitchFamily="34" charset="0"/>
              </a:rPr>
              <a:t> ve T</a:t>
            </a:r>
            <a:r>
              <a:rPr lang="tr-TR" sz="2000" baseline="-25000" dirty="0" smtClean="0">
                <a:solidFill>
                  <a:srgbClr val="0461A0"/>
                </a:solidFill>
                <a:latin typeface="Calibri" pitchFamily="34" charset="0"/>
              </a:rPr>
              <a:t>2</a:t>
            </a:r>
            <a:r>
              <a:rPr lang="tr-TR" sz="2000" dirty="0" smtClean="0">
                <a:solidFill>
                  <a:srgbClr val="0461A0"/>
                </a:solidFill>
                <a:latin typeface="Calibri" pitchFamily="34" charset="0"/>
              </a:rPr>
              <a:t> olayları cinsinden ifade etmemiz mümkündür. Bunun için koşullu olasılık bağıntısından yararlanılır. </a:t>
            </a:r>
          </a:p>
          <a:p>
            <a:pPr eaLnBrk="1" hangingPunct="1"/>
            <a:r>
              <a:rPr lang="tr-TR" sz="800" dirty="0" smtClean="0">
                <a:solidFill>
                  <a:srgbClr val="0461A0"/>
                </a:solidFill>
                <a:latin typeface="Calibri" pitchFamily="34" charset="0"/>
              </a:rPr>
              <a:t>	</a:t>
            </a:r>
          </a:p>
          <a:p>
            <a:pPr eaLnBrk="1" hangingPunct="1"/>
            <a:r>
              <a:rPr lang="tr-TR" sz="2000" dirty="0" smtClean="0">
                <a:solidFill>
                  <a:srgbClr val="0461A0"/>
                </a:solidFill>
                <a:latin typeface="Calibri" pitchFamily="34" charset="0"/>
              </a:rPr>
              <a:t>Yani P(T</a:t>
            </a:r>
            <a:r>
              <a:rPr lang="tr-TR" sz="2000" baseline="-25000" dirty="0" smtClean="0">
                <a:solidFill>
                  <a:srgbClr val="0461A0"/>
                </a:solidFill>
                <a:latin typeface="Calibri" pitchFamily="34" charset="0"/>
              </a:rPr>
              <a:t>1</a:t>
            </a:r>
            <a:r>
              <a:rPr lang="tr-TR" sz="2000" dirty="0" smtClean="0">
                <a:solidFill>
                  <a:srgbClr val="0461A0"/>
                </a:solidFill>
                <a:latin typeface="Calibri" pitchFamily="34" charset="0"/>
              </a:rPr>
              <a:t>|A) olasılığı,</a:t>
            </a:r>
            <a:endParaRPr lang="tr-TR" sz="2000" dirty="0">
              <a:solidFill>
                <a:srgbClr val="0461A0"/>
              </a:solidFill>
              <a:latin typeface="Calibri" pitchFamily="34" charset="0"/>
            </a:endParaRPr>
          </a:p>
        </p:txBody>
      </p:sp>
      <p:pic>
        <p:nvPicPr>
          <p:cNvPr id="5124" name="Picture 4" descr="C:\Users\BELENLI7\Desktop\m.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95536" y="2780928"/>
            <a:ext cx="3200996" cy="123273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sp>
        <p:nvSpPr>
          <p:cNvPr id="5" name="Text Box 3"/>
          <p:cNvSpPr txBox="1">
            <a:spLocks noChangeArrowheads="1"/>
          </p:cNvSpPr>
          <p:nvPr/>
        </p:nvSpPr>
        <p:spPr bwMode="auto">
          <a:xfrm>
            <a:off x="430212" y="4221088"/>
            <a:ext cx="8390260"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tr-TR" sz="2000" dirty="0" smtClean="0">
                <a:solidFill>
                  <a:srgbClr val="0461A0"/>
                </a:solidFill>
                <a:latin typeface="Calibri" pitchFamily="34" charset="0"/>
              </a:rPr>
              <a:t>A olayı T</a:t>
            </a:r>
            <a:r>
              <a:rPr lang="tr-TR" sz="2000" baseline="-25000" dirty="0" smtClean="0">
                <a:solidFill>
                  <a:srgbClr val="0461A0"/>
                </a:solidFill>
                <a:latin typeface="Calibri" pitchFamily="34" charset="0"/>
              </a:rPr>
              <a:t>1</a:t>
            </a:r>
            <a:r>
              <a:rPr lang="tr-TR" sz="2000" dirty="0" smtClean="0">
                <a:solidFill>
                  <a:srgbClr val="0461A0"/>
                </a:solidFill>
                <a:latin typeface="Calibri" pitchFamily="34" charset="0"/>
              </a:rPr>
              <a:t> ve T</a:t>
            </a:r>
            <a:r>
              <a:rPr lang="tr-TR" sz="2000" baseline="-25000" dirty="0" smtClean="0">
                <a:solidFill>
                  <a:srgbClr val="0461A0"/>
                </a:solidFill>
                <a:latin typeface="Calibri" pitchFamily="34" charset="0"/>
              </a:rPr>
              <a:t>2</a:t>
            </a:r>
            <a:r>
              <a:rPr lang="tr-TR" sz="2000" dirty="0" smtClean="0">
                <a:solidFill>
                  <a:srgbClr val="0461A0"/>
                </a:solidFill>
                <a:latin typeface="Calibri" pitchFamily="34" charset="0"/>
              </a:rPr>
              <a:t> olaylarından birinde gerçekleşmektedir. A olayı için şu bağıntı yazılabilir: </a:t>
            </a:r>
          </a:p>
        </p:txBody>
      </p:sp>
      <p:sp>
        <p:nvSpPr>
          <p:cNvPr id="7" name="Text Box 3"/>
          <p:cNvSpPr txBox="1">
            <a:spLocks noChangeArrowheads="1"/>
          </p:cNvSpPr>
          <p:nvPr/>
        </p:nvSpPr>
        <p:spPr bwMode="auto">
          <a:xfrm>
            <a:off x="4067944" y="3212976"/>
            <a:ext cx="345720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spcBef>
                <a:spcPct val="50000"/>
              </a:spcBef>
            </a:pPr>
            <a:r>
              <a:rPr lang="tr-TR" sz="2000" dirty="0" smtClean="0">
                <a:solidFill>
                  <a:srgbClr val="0461A0"/>
                </a:solidFill>
                <a:latin typeface="Calibri" pitchFamily="34" charset="0"/>
              </a:rPr>
              <a:t>biçimindedir.</a:t>
            </a:r>
            <a:endParaRPr lang="tr-TR" sz="2000" dirty="0">
              <a:solidFill>
                <a:srgbClr val="0461A0"/>
              </a:solidFill>
              <a:latin typeface="Calibri" pitchFamily="34" charset="0"/>
            </a:endParaRPr>
          </a:p>
        </p:txBody>
      </p:sp>
      <p:pic>
        <p:nvPicPr>
          <p:cNvPr id="5125" name="Picture 5" descr="C:\Users\BELENLI7\Desktop\ç.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95536" y="5229200"/>
            <a:ext cx="3200996" cy="67915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pic>
        <p:nvPicPr>
          <p:cNvPr id="5126" name="Picture 6" descr="C:\Users\BELENLI7\Desktop\,.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9226550" y="-7321550"/>
            <a:ext cx="2880000" cy="188076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0638431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250826" y="549275"/>
            <a:ext cx="849788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tr-TR" altLang="zh-CN" sz="2400" dirty="0">
                <a:solidFill>
                  <a:srgbClr val="0070C0"/>
                </a:solidFill>
                <a:effectLst>
                  <a:outerShdw blurRad="38100" dist="38100" dir="2700000" algn="tl">
                    <a:srgbClr val="000000">
                      <a:alpha val="43137"/>
                    </a:srgbClr>
                  </a:outerShdw>
                </a:effectLst>
              </a:rPr>
              <a:t>8.2. </a:t>
            </a:r>
            <a:r>
              <a:rPr lang="tr-TR" altLang="zh-CN" sz="2400" dirty="0" err="1">
                <a:solidFill>
                  <a:srgbClr val="0070C0"/>
                </a:solidFill>
                <a:effectLst>
                  <a:outerShdw blurRad="38100" dist="38100" dir="2700000" algn="tl">
                    <a:srgbClr val="000000">
                      <a:alpha val="43137"/>
                    </a:srgbClr>
                  </a:outerShdw>
                </a:effectLst>
              </a:rPr>
              <a:t>Bayes</a:t>
            </a:r>
            <a:r>
              <a:rPr lang="tr-TR" altLang="zh-CN" sz="2400" dirty="0">
                <a:solidFill>
                  <a:srgbClr val="0070C0"/>
                </a:solidFill>
                <a:effectLst>
                  <a:outerShdw blurRad="38100" dist="38100" dir="2700000" algn="tl">
                    <a:srgbClr val="000000">
                      <a:alpha val="43137"/>
                    </a:srgbClr>
                  </a:outerShdw>
                </a:effectLst>
              </a:rPr>
              <a:t> Teoremi</a:t>
            </a:r>
            <a:endParaRPr lang="tr-TR" sz="2400" dirty="0">
              <a:solidFill>
                <a:srgbClr val="0070C0"/>
              </a:solidFill>
              <a:effectLst>
                <a:outerShdw blurRad="38100" dist="38100" dir="2700000" algn="tl">
                  <a:srgbClr val="000000">
                    <a:alpha val="43137"/>
                  </a:srgbClr>
                </a:outerShdw>
              </a:effectLst>
            </a:endParaRPr>
          </a:p>
        </p:txBody>
      </p:sp>
      <p:sp>
        <p:nvSpPr>
          <p:cNvPr id="5123" name="Text Box 3"/>
          <p:cNvSpPr txBox="1">
            <a:spLocks noChangeArrowheads="1"/>
          </p:cNvSpPr>
          <p:nvPr/>
        </p:nvSpPr>
        <p:spPr bwMode="auto">
          <a:xfrm>
            <a:off x="250825" y="1340768"/>
            <a:ext cx="8713788"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spcBef>
                <a:spcPct val="50000"/>
              </a:spcBef>
            </a:pPr>
            <a:r>
              <a:rPr lang="tr-TR" sz="2000" dirty="0" smtClean="0">
                <a:solidFill>
                  <a:srgbClr val="0461A0"/>
                </a:solidFill>
                <a:latin typeface="Calibri" pitchFamily="34" charset="0"/>
              </a:rPr>
              <a:t>Doğal olarak A olayının olasılığı,</a:t>
            </a:r>
            <a:endParaRPr lang="tr-TR" sz="2000" dirty="0">
              <a:solidFill>
                <a:srgbClr val="0461A0"/>
              </a:solidFill>
              <a:latin typeface="Calibri" pitchFamily="34" charset="0"/>
            </a:endParaRPr>
          </a:p>
        </p:txBody>
      </p:sp>
      <p:sp>
        <p:nvSpPr>
          <p:cNvPr id="5" name="Text Box 3"/>
          <p:cNvSpPr txBox="1">
            <a:spLocks noChangeArrowheads="1"/>
          </p:cNvSpPr>
          <p:nvPr/>
        </p:nvSpPr>
        <p:spPr bwMode="auto">
          <a:xfrm>
            <a:off x="430212" y="3284984"/>
            <a:ext cx="8713788"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tr-TR" sz="2000" dirty="0" smtClean="0">
                <a:solidFill>
                  <a:srgbClr val="0461A0"/>
                </a:solidFill>
                <a:latin typeface="Calibri" pitchFamily="34" charset="0"/>
              </a:rPr>
              <a:t>Denklemden yararlanılarak şu bağıntı elde edilir. </a:t>
            </a:r>
          </a:p>
        </p:txBody>
      </p:sp>
      <p:sp>
        <p:nvSpPr>
          <p:cNvPr id="7" name="Text Box 3"/>
          <p:cNvSpPr txBox="1">
            <a:spLocks noChangeArrowheads="1"/>
          </p:cNvSpPr>
          <p:nvPr/>
        </p:nvSpPr>
        <p:spPr bwMode="auto">
          <a:xfrm>
            <a:off x="4860032" y="2124818"/>
            <a:ext cx="345720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spcBef>
                <a:spcPct val="50000"/>
              </a:spcBef>
            </a:pPr>
            <a:r>
              <a:rPr lang="tr-TR" sz="2000" dirty="0" smtClean="0">
                <a:solidFill>
                  <a:srgbClr val="0461A0"/>
                </a:solidFill>
                <a:latin typeface="Calibri" pitchFamily="34" charset="0"/>
              </a:rPr>
              <a:t>yazılabilir.</a:t>
            </a:r>
            <a:endParaRPr lang="tr-TR" sz="2000" dirty="0">
              <a:solidFill>
                <a:srgbClr val="0461A0"/>
              </a:solidFill>
              <a:latin typeface="Calibri" pitchFamily="34" charset="0"/>
            </a:endParaRPr>
          </a:p>
        </p:txBody>
      </p:sp>
      <p:pic>
        <p:nvPicPr>
          <p:cNvPr id="37890" name="Picture 2" descr="C:\Users\BELENLI7\Desktop\ö.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39552" y="2060848"/>
            <a:ext cx="4051094" cy="71930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pic>
        <p:nvPicPr>
          <p:cNvPr id="37891" name="Picture 3" descr="C:\Users\BELENLI7\Desktop\l.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95536" y="4293096"/>
            <a:ext cx="4700906" cy="117454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72027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250826" y="549275"/>
            <a:ext cx="849788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tr-TR" altLang="zh-CN" sz="2400" dirty="0">
                <a:solidFill>
                  <a:srgbClr val="0070C0"/>
                </a:solidFill>
                <a:effectLst>
                  <a:outerShdw blurRad="38100" dist="38100" dir="2700000" algn="tl">
                    <a:srgbClr val="000000">
                      <a:alpha val="43137"/>
                    </a:srgbClr>
                  </a:outerShdw>
                </a:effectLst>
              </a:rPr>
              <a:t>8.2. </a:t>
            </a:r>
            <a:r>
              <a:rPr lang="tr-TR" altLang="zh-CN" sz="2400" dirty="0" err="1">
                <a:solidFill>
                  <a:srgbClr val="0070C0"/>
                </a:solidFill>
                <a:effectLst>
                  <a:outerShdw blurRad="38100" dist="38100" dir="2700000" algn="tl">
                    <a:srgbClr val="000000">
                      <a:alpha val="43137"/>
                    </a:srgbClr>
                  </a:outerShdw>
                </a:effectLst>
              </a:rPr>
              <a:t>Bayes</a:t>
            </a:r>
            <a:r>
              <a:rPr lang="tr-TR" altLang="zh-CN" sz="2400" dirty="0">
                <a:solidFill>
                  <a:srgbClr val="0070C0"/>
                </a:solidFill>
                <a:effectLst>
                  <a:outerShdw blurRad="38100" dist="38100" dir="2700000" algn="tl">
                    <a:srgbClr val="000000">
                      <a:alpha val="43137"/>
                    </a:srgbClr>
                  </a:outerShdw>
                </a:effectLst>
              </a:rPr>
              <a:t> Teoremi</a:t>
            </a:r>
            <a:endParaRPr lang="tr-TR" sz="2400" dirty="0">
              <a:solidFill>
                <a:srgbClr val="0070C0"/>
              </a:solidFill>
              <a:effectLst>
                <a:outerShdw blurRad="38100" dist="38100" dir="2700000" algn="tl">
                  <a:srgbClr val="000000">
                    <a:alpha val="43137"/>
                  </a:srgbClr>
                </a:outerShdw>
              </a:effectLst>
            </a:endParaRPr>
          </a:p>
        </p:txBody>
      </p:sp>
      <p:sp>
        <p:nvSpPr>
          <p:cNvPr id="5123" name="Text Box 3"/>
          <p:cNvSpPr txBox="1">
            <a:spLocks noChangeArrowheads="1"/>
          </p:cNvSpPr>
          <p:nvPr/>
        </p:nvSpPr>
        <p:spPr bwMode="auto">
          <a:xfrm>
            <a:off x="250825" y="1340768"/>
            <a:ext cx="8713788" cy="10156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spcBef>
                <a:spcPct val="50000"/>
              </a:spcBef>
            </a:pPr>
            <a:r>
              <a:rPr lang="tr-TR" sz="2000" dirty="0" smtClean="0">
                <a:solidFill>
                  <a:srgbClr val="0461A0"/>
                </a:solidFill>
                <a:latin typeface="Calibri" pitchFamily="34" charset="0"/>
              </a:rPr>
              <a:t>Bu sonuç genelleştirilebilir. Temel küme T</a:t>
            </a:r>
            <a:r>
              <a:rPr lang="tr-TR" sz="2000" baseline="-25000" dirty="0" smtClean="0">
                <a:solidFill>
                  <a:srgbClr val="0461A0"/>
                </a:solidFill>
                <a:latin typeface="Calibri" pitchFamily="34" charset="0"/>
              </a:rPr>
              <a:t>1</a:t>
            </a:r>
            <a:r>
              <a:rPr lang="tr-TR" sz="2000" dirty="0" smtClean="0">
                <a:solidFill>
                  <a:srgbClr val="0461A0"/>
                </a:solidFill>
                <a:latin typeface="Calibri" pitchFamily="34" charset="0"/>
              </a:rPr>
              <a:t>,T</a:t>
            </a:r>
            <a:r>
              <a:rPr lang="tr-TR" sz="2000" baseline="-25000" dirty="0" smtClean="0">
                <a:solidFill>
                  <a:srgbClr val="0461A0"/>
                </a:solidFill>
                <a:latin typeface="Calibri" pitchFamily="34" charset="0"/>
              </a:rPr>
              <a:t>2</a:t>
            </a:r>
            <a:r>
              <a:rPr lang="tr-TR" sz="2000" dirty="0" smtClean="0">
                <a:solidFill>
                  <a:srgbClr val="0461A0"/>
                </a:solidFill>
                <a:latin typeface="Calibri" pitchFamily="34" charset="0"/>
              </a:rPr>
              <a:t>,…,</a:t>
            </a:r>
            <a:r>
              <a:rPr lang="tr-TR" sz="2000" dirty="0" err="1" smtClean="0">
                <a:solidFill>
                  <a:srgbClr val="0461A0"/>
                </a:solidFill>
                <a:latin typeface="Calibri" pitchFamily="34" charset="0"/>
              </a:rPr>
              <a:t>T</a:t>
            </a:r>
            <a:r>
              <a:rPr lang="tr-TR" sz="2000" baseline="-25000" dirty="0" err="1" smtClean="0">
                <a:solidFill>
                  <a:srgbClr val="0461A0"/>
                </a:solidFill>
                <a:latin typeface="Calibri" pitchFamily="34" charset="0"/>
              </a:rPr>
              <a:t>n</a:t>
            </a:r>
            <a:r>
              <a:rPr lang="tr-TR" sz="2000" dirty="0" smtClean="0">
                <a:solidFill>
                  <a:srgbClr val="0461A0"/>
                </a:solidFill>
                <a:latin typeface="Calibri" pitchFamily="34" charset="0"/>
              </a:rPr>
              <a:t> olaylarından oluşuyorsa ve olasılıkları sıfırdan farklı ise bir A olayının </a:t>
            </a:r>
            <a:r>
              <a:rPr lang="tr-TR" sz="2000" dirty="0" err="1" smtClean="0">
                <a:solidFill>
                  <a:srgbClr val="0461A0"/>
                </a:solidFill>
                <a:latin typeface="Calibri" pitchFamily="34" charset="0"/>
              </a:rPr>
              <a:t>T</a:t>
            </a:r>
            <a:r>
              <a:rPr lang="tr-TR" sz="2000" baseline="-25000" dirty="0" err="1" smtClean="0">
                <a:solidFill>
                  <a:srgbClr val="0461A0"/>
                </a:solidFill>
                <a:latin typeface="Calibri" pitchFamily="34" charset="0"/>
              </a:rPr>
              <a:t>j</a:t>
            </a:r>
            <a:r>
              <a:rPr lang="tr-TR" sz="2000" dirty="0" smtClean="0">
                <a:solidFill>
                  <a:srgbClr val="0461A0"/>
                </a:solidFill>
                <a:latin typeface="Calibri" pitchFamily="34" charset="0"/>
              </a:rPr>
              <a:t> olayı içinde gerçekleşme olasılığı şu şekilde hesaplanır:</a:t>
            </a:r>
            <a:endParaRPr lang="tr-TR" sz="2000" dirty="0">
              <a:solidFill>
                <a:srgbClr val="0461A0"/>
              </a:solidFill>
              <a:latin typeface="Calibri" pitchFamily="34" charset="0"/>
            </a:endParaRPr>
          </a:p>
        </p:txBody>
      </p:sp>
      <p:sp>
        <p:nvSpPr>
          <p:cNvPr id="5" name="Text Box 3"/>
          <p:cNvSpPr txBox="1">
            <a:spLocks noChangeArrowheads="1"/>
          </p:cNvSpPr>
          <p:nvPr/>
        </p:nvSpPr>
        <p:spPr bwMode="auto">
          <a:xfrm>
            <a:off x="251520" y="4005064"/>
            <a:ext cx="8713788"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tr-TR" sz="2000" dirty="0" smtClean="0">
                <a:solidFill>
                  <a:srgbClr val="0461A0"/>
                </a:solidFill>
                <a:latin typeface="Calibri" pitchFamily="34" charset="0"/>
              </a:rPr>
              <a:t>Burada, P(A | </a:t>
            </a:r>
            <a:r>
              <a:rPr lang="tr-TR" sz="2000" dirty="0" err="1" smtClean="0">
                <a:solidFill>
                  <a:srgbClr val="0461A0"/>
                </a:solidFill>
                <a:latin typeface="Calibri" pitchFamily="34" charset="0"/>
              </a:rPr>
              <a:t>T</a:t>
            </a:r>
            <a:r>
              <a:rPr lang="tr-TR" sz="2000" baseline="-25000" dirty="0" err="1" smtClean="0">
                <a:solidFill>
                  <a:srgbClr val="0461A0"/>
                </a:solidFill>
                <a:latin typeface="Calibri" pitchFamily="34" charset="0"/>
              </a:rPr>
              <a:t>j</a:t>
            </a:r>
            <a:r>
              <a:rPr lang="tr-TR" sz="2000" dirty="0" smtClean="0">
                <a:solidFill>
                  <a:srgbClr val="0461A0"/>
                </a:solidFill>
                <a:latin typeface="Calibri" pitchFamily="34" charset="0"/>
              </a:rPr>
              <a:t>) = P(A | </a:t>
            </a:r>
            <a:r>
              <a:rPr lang="tr-TR" sz="2000" dirty="0" err="1" smtClean="0">
                <a:solidFill>
                  <a:srgbClr val="0461A0"/>
                </a:solidFill>
                <a:latin typeface="Calibri" pitchFamily="34" charset="0"/>
              </a:rPr>
              <a:t>T</a:t>
            </a:r>
            <a:r>
              <a:rPr lang="tr-TR" sz="2000" baseline="-25000" dirty="0" err="1" smtClean="0">
                <a:solidFill>
                  <a:srgbClr val="0461A0"/>
                </a:solidFill>
                <a:latin typeface="Calibri" pitchFamily="34" charset="0"/>
              </a:rPr>
              <a:t>j</a:t>
            </a:r>
            <a:r>
              <a:rPr lang="tr-TR" sz="2000" dirty="0" smtClean="0">
                <a:solidFill>
                  <a:srgbClr val="0461A0"/>
                </a:solidFill>
                <a:latin typeface="Calibri" pitchFamily="34" charset="0"/>
              </a:rPr>
              <a:t>)P(</a:t>
            </a:r>
            <a:r>
              <a:rPr lang="tr-TR" sz="2000" dirty="0" err="1" smtClean="0">
                <a:solidFill>
                  <a:srgbClr val="0461A0"/>
                </a:solidFill>
                <a:latin typeface="Calibri" pitchFamily="34" charset="0"/>
              </a:rPr>
              <a:t>T</a:t>
            </a:r>
            <a:r>
              <a:rPr lang="tr-TR" sz="2000" baseline="-25000" dirty="0" err="1" smtClean="0">
                <a:solidFill>
                  <a:srgbClr val="0461A0"/>
                </a:solidFill>
                <a:latin typeface="Calibri" pitchFamily="34" charset="0"/>
              </a:rPr>
              <a:t>j</a:t>
            </a:r>
            <a:r>
              <a:rPr lang="tr-TR" sz="2000" dirty="0" smtClean="0">
                <a:solidFill>
                  <a:srgbClr val="0461A0"/>
                </a:solidFill>
                <a:latin typeface="Calibri" pitchFamily="34" charset="0"/>
              </a:rPr>
              <a:t>) olduğundan aşağıdaki gibi yazılabilir.</a:t>
            </a:r>
          </a:p>
        </p:txBody>
      </p:sp>
      <p:pic>
        <p:nvPicPr>
          <p:cNvPr id="38914" name="Picture 2" descr="C:\Users\BELENLI7\Desktop\hh.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67544" y="2420888"/>
            <a:ext cx="3240000" cy="133119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pic>
        <p:nvPicPr>
          <p:cNvPr id="38915" name="Picture 3" descr="C:\Users\BELENLI7\Desktop\uu.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39552" y="4653136"/>
            <a:ext cx="3564195" cy="146943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3482998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250826" y="549275"/>
            <a:ext cx="849788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tr-TR" altLang="zh-CN" sz="2400" dirty="0">
                <a:solidFill>
                  <a:srgbClr val="0070C0"/>
                </a:solidFill>
                <a:effectLst>
                  <a:outerShdw blurRad="38100" dist="38100" dir="2700000" algn="tl">
                    <a:srgbClr val="000000">
                      <a:alpha val="43137"/>
                    </a:srgbClr>
                  </a:outerShdw>
                </a:effectLst>
              </a:rPr>
              <a:t>8.3. </a:t>
            </a:r>
            <a:r>
              <a:rPr lang="tr-TR" altLang="zh-CN" sz="2400" dirty="0" err="1">
                <a:solidFill>
                  <a:srgbClr val="0070C0"/>
                </a:solidFill>
                <a:effectLst>
                  <a:outerShdw blurRad="38100" dist="38100" dir="2700000" algn="tl">
                    <a:srgbClr val="000000">
                      <a:alpha val="43137"/>
                    </a:srgbClr>
                  </a:outerShdw>
                </a:effectLst>
              </a:rPr>
              <a:t>Bayes</a:t>
            </a:r>
            <a:r>
              <a:rPr lang="tr-TR" altLang="zh-CN" sz="2400" dirty="0">
                <a:solidFill>
                  <a:srgbClr val="0070C0"/>
                </a:solidFill>
                <a:effectLst>
                  <a:outerShdw blurRad="38100" dist="38100" dir="2700000" algn="tl">
                    <a:srgbClr val="000000">
                      <a:alpha val="43137"/>
                    </a:srgbClr>
                  </a:outerShdw>
                </a:effectLst>
              </a:rPr>
              <a:t> Sınıflandırıcısı</a:t>
            </a:r>
            <a:endParaRPr lang="tr-TR" sz="2400" dirty="0">
              <a:solidFill>
                <a:srgbClr val="0070C0"/>
              </a:solidFill>
              <a:effectLst>
                <a:outerShdw blurRad="38100" dist="38100" dir="2700000" algn="tl">
                  <a:srgbClr val="000000">
                    <a:alpha val="43137"/>
                  </a:srgbClr>
                </a:outerShdw>
              </a:effectLst>
            </a:endParaRPr>
          </a:p>
        </p:txBody>
      </p:sp>
      <p:sp>
        <p:nvSpPr>
          <p:cNvPr id="6147" name="Text Box 3"/>
          <p:cNvSpPr txBox="1">
            <a:spLocks noChangeArrowheads="1"/>
          </p:cNvSpPr>
          <p:nvPr/>
        </p:nvSpPr>
        <p:spPr bwMode="auto">
          <a:xfrm>
            <a:off x="467544" y="1268760"/>
            <a:ext cx="8064896" cy="446705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lnSpc>
                <a:spcPct val="150000"/>
              </a:lnSpc>
              <a:spcBef>
                <a:spcPct val="50000"/>
              </a:spcBef>
            </a:pPr>
            <a:r>
              <a:rPr lang="tr-TR" sz="2400" i="1" dirty="0" err="1">
                <a:solidFill>
                  <a:srgbClr val="0461A0"/>
                </a:solidFill>
                <a:latin typeface="Calibri" pitchFamily="34" charset="0"/>
              </a:rPr>
              <a:t>Bayes</a:t>
            </a:r>
            <a:r>
              <a:rPr lang="tr-TR" sz="2400" i="1" dirty="0">
                <a:solidFill>
                  <a:srgbClr val="0461A0"/>
                </a:solidFill>
                <a:latin typeface="Calibri" pitchFamily="34" charset="0"/>
              </a:rPr>
              <a:t> sınıflandırıcıları </a:t>
            </a:r>
            <a:r>
              <a:rPr lang="tr-TR" sz="2400" dirty="0">
                <a:solidFill>
                  <a:srgbClr val="0461A0"/>
                </a:solidFill>
                <a:latin typeface="Calibri" pitchFamily="34" charset="0"/>
              </a:rPr>
              <a:t>istatistiksel sınıflandırma teknikleri arasında yer alır. Bu sınıflandırma işlemine başlarken X kümesini sınıf üyeliği bilinmeyen veri kümesi olarak kabul edelim. H ise bu X veri örneğinin C sınıfına ait olduğu iddia edilen hipotez olsun. O halde, H’nin C sınıfına ait olduğu varsayımıyla P(H|X) olasılığını hesaplamamız söz konusudur. Burada P(H|X), H hipotezinin X üzerinde koşullandırılmasıyla ilgili </a:t>
            </a:r>
            <a:r>
              <a:rPr lang="tr-TR" sz="2400" i="1" dirty="0">
                <a:solidFill>
                  <a:srgbClr val="0461A0"/>
                </a:solidFill>
                <a:latin typeface="Calibri" pitchFamily="34" charset="0"/>
              </a:rPr>
              <a:t>“sonrasal olasılık”</a:t>
            </a:r>
            <a:r>
              <a:rPr lang="tr-TR" sz="2400" dirty="0">
                <a:solidFill>
                  <a:srgbClr val="0461A0"/>
                </a:solidFill>
                <a:latin typeface="Calibri" pitchFamily="34" charset="0"/>
              </a:rPr>
              <a:t> olarak bilinir. </a:t>
            </a:r>
            <a:endParaRPr lang="tr-TR" sz="2400" dirty="0" smtClean="0">
              <a:solidFill>
                <a:srgbClr val="0461A0"/>
              </a:solidFill>
              <a:latin typeface="Calibri" pitchFamily="34" charset="0"/>
            </a:endParaRP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41d2e4fa85dc8b6d8ca8f1e20d8fe5edba7ecaf"/>
</p:tagLst>
</file>

<file path=ppt/theme/theme1.xml><?xml version="1.0" encoding="utf-8"?>
<a:theme xmlns:a="http://schemas.openxmlformats.org/drawingml/2006/main" name="Office 主题">
  <a:themeElements>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经典特宋简"/>
        <a:ea typeface="经典特宋简"/>
        <a:cs typeface=""/>
      </a:majorFont>
      <a:minorFont>
        <a:latin typeface="华文细黑"/>
        <a:ea typeface="华文细黑"/>
        <a:cs typeface=""/>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435</TotalTime>
  <Pages>0</Pages>
  <Words>2337</Words>
  <Characters>0</Characters>
  <Application>Microsoft Office PowerPoint</Application>
  <DocSecurity>0</DocSecurity>
  <PresentationFormat>Ekran Gösterisi (4:3)</PresentationFormat>
  <Lines>0</Lines>
  <Paragraphs>297</Paragraphs>
  <Slides>44</Slides>
  <Notes>0</Notes>
  <HiddenSlides>0</HiddenSlides>
  <MMClips>0</MMClips>
  <ScaleCrop>false</ScaleCrop>
  <HeadingPairs>
    <vt:vector size="4" baseType="variant">
      <vt:variant>
        <vt:lpstr>Tema</vt:lpstr>
      </vt:variant>
      <vt:variant>
        <vt:i4>1</vt:i4>
      </vt:variant>
      <vt:variant>
        <vt:lpstr>Slayt Başlıkları</vt:lpstr>
      </vt:variant>
      <vt:variant>
        <vt:i4>44</vt:i4>
      </vt:variant>
    </vt:vector>
  </HeadingPairs>
  <TitlesOfParts>
    <vt:vector size="45" baseType="lpstr">
      <vt:lpstr>Office 主题</vt:lpstr>
      <vt:lpstr>Slayt 1</vt:lpstr>
      <vt:lpstr>Slayt 2</vt:lpstr>
      <vt:lpstr>Slayt 3</vt:lpstr>
      <vt:lpstr>Slayt 4</vt:lpstr>
      <vt:lpstr>Slayt 5</vt:lpstr>
      <vt:lpstr>Slayt 6</vt:lpstr>
      <vt:lpstr>Slayt 7</vt:lpstr>
      <vt:lpstr>Slayt 8</vt:lpstr>
      <vt:lpstr>Slayt 9</vt:lpstr>
      <vt:lpstr>Slayt 10</vt:lpstr>
      <vt:lpstr>Slayt 11</vt:lpstr>
      <vt:lpstr>Slayt 12</vt:lpstr>
      <vt:lpstr>Slayt 13</vt:lpstr>
      <vt:lpstr>Slayt 14</vt:lpstr>
      <vt:lpstr>Slayt 15</vt:lpstr>
      <vt:lpstr>Slayt 16</vt:lpstr>
      <vt:lpstr>Slayt 17</vt:lpstr>
      <vt:lpstr>Slayt 18</vt:lpstr>
      <vt:lpstr>Slayt 19</vt:lpstr>
      <vt:lpstr>Slayt 20</vt:lpstr>
      <vt:lpstr>Slayt 21</vt:lpstr>
      <vt:lpstr>Slayt 22</vt:lpstr>
      <vt:lpstr>Slayt 23</vt:lpstr>
      <vt:lpstr>Slayt 24</vt:lpstr>
      <vt:lpstr>Slayt 25</vt:lpstr>
      <vt:lpstr>Slayt 26</vt:lpstr>
      <vt:lpstr>Slayt 27</vt:lpstr>
      <vt:lpstr>Slayt 28</vt:lpstr>
      <vt:lpstr>Slayt 29</vt:lpstr>
      <vt:lpstr>Slayt 30</vt:lpstr>
      <vt:lpstr>Slayt 31</vt:lpstr>
      <vt:lpstr>Slayt 32</vt:lpstr>
      <vt:lpstr>Slayt 33</vt:lpstr>
      <vt:lpstr>Slayt 34</vt:lpstr>
      <vt:lpstr>Slayt 35</vt:lpstr>
      <vt:lpstr>Slayt 36</vt:lpstr>
      <vt:lpstr>Slayt 37</vt:lpstr>
      <vt:lpstr>Slayt 38</vt:lpstr>
      <vt:lpstr>Slayt 39</vt:lpstr>
      <vt:lpstr>Slayt 40</vt:lpstr>
      <vt:lpstr>Slayt 41</vt:lpstr>
      <vt:lpstr>Slayt 42</vt:lpstr>
      <vt:lpstr>Slayt 43</vt:lpstr>
      <vt:lpstr>Slayt 44</vt:lpstr>
    </vt:vector>
  </TitlesOfParts>
  <Company>kingsoft</Company>
  <LinksUpToDate>false</LinksUpToDate>
  <CharactersWithSpaces>0</CharactersWithSpaces>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rachel</dc:creator>
  <cp:lastModifiedBy>murat</cp:lastModifiedBy>
  <cp:revision>135</cp:revision>
  <cp:lastPrinted>1899-12-30T00:00:00Z</cp:lastPrinted>
  <dcterms:created xsi:type="dcterms:W3CDTF">2011-06-08T11:08:52Z</dcterms:created>
  <dcterms:modified xsi:type="dcterms:W3CDTF">2015-05-04T08:43:46Z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1033-8.1.0.3018</vt:lpwstr>
  </property>
</Properties>
</file>